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7" r:id="rId2"/>
    <p:sldId id="267" r:id="rId3"/>
    <p:sldId id="302" r:id="rId4"/>
    <p:sldId id="263" r:id="rId5"/>
    <p:sldId id="269" r:id="rId6"/>
    <p:sldId id="293" r:id="rId7"/>
    <p:sldId id="295" r:id="rId8"/>
    <p:sldId id="315" r:id="rId9"/>
    <p:sldId id="268" r:id="rId10"/>
    <p:sldId id="264" r:id="rId11"/>
    <p:sldId id="292" r:id="rId12"/>
    <p:sldId id="265" r:id="rId13"/>
    <p:sldId id="314" r:id="rId14"/>
    <p:sldId id="291" r:id="rId15"/>
    <p:sldId id="294" r:id="rId16"/>
    <p:sldId id="301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2" r:id="rId104"/>
    <p:sldId id="403" r:id="rId105"/>
    <p:sldId id="404" r:id="rId106"/>
    <p:sldId id="405" r:id="rId107"/>
    <p:sldId id="406" r:id="rId108"/>
    <p:sldId id="407" r:id="rId109"/>
    <p:sldId id="408" r:id="rId110"/>
    <p:sldId id="409" r:id="rId111"/>
    <p:sldId id="410" r:id="rId112"/>
    <p:sldId id="411" r:id="rId113"/>
    <p:sldId id="412" r:id="rId114"/>
    <p:sldId id="413" r:id="rId115"/>
    <p:sldId id="414" r:id="rId116"/>
    <p:sldId id="415" r:id="rId117"/>
    <p:sldId id="416" r:id="rId118"/>
    <p:sldId id="417" r:id="rId119"/>
    <p:sldId id="418" r:id="rId120"/>
    <p:sldId id="419" r:id="rId121"/>
    <p:sldId id="420" r:id="rId122"/>
    <p:sldId id="421" r:id="rId123"/>
    <p:sldId id="422" r:id="rId124"/>
    <p:sldId id="423" r:id="rId125"/>
    <p:sldId id="424" r:id="rId126"/>
    <p:sldId id="425" r:id="rId127"/>
    <p:sldId id="426" r:id="rId128"/>
    <p:sldId id="427" r:id="rId129"/>
    <p:sldId id="428" r:id="rId130"/>
    <p:sldId id="429" r:id="rId131"/>
    <p:sldId id="430" r:id="rId132"/>
    <p:sldId id="431" r:id="rId133"/>
    <p:sldId id="432" r:id="rId134"/>
    <p:sldId id="433" r:id="rId135"/>
    <p:sldId id="434" r:id="rId136"/>
    <p:sldId id="435" r:id="rId137"/>
    <p:sldId id="436" r:id="rId138"/>
    <p:sldId id="437" r:id="rId139"/>
    <p:sldId id="438" r:id="rId140"/>
    <p:sldId id="439" r:id="rId141"/>
    <p:sldId id="440" r:id="rId142"/>
    <p:sldId id="441" r:id="rId143"/>
    <p:sldId id="442" r:id="rId1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AXGvnlJ+v9VBf5dekvCSQ==" hashData="q8aixBqV5kJM9PtjKdCXs4fegoVlHXavzrjREjpZjwbJrJ157O9Qamu7XIOTSJWPmjN+BfVGOa13I9DmhLpuh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0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4384" autoAdjust="0"/>
  </p:normalViewPr>
  <p:slideViewPr>
    <p:cSldViewPr snapToGrid="0">
      <p:cViewPr varScale="1">
        <p:scale>
          <a:sx n="65" d="100"/>
          <a:sy n="65" d="100"/>
        </p:scale>
        <p:origin x="1476" y="78"/>
      </p:cViewPr>
      <p:guideLst/>
    </p:cSldViewPr>
  </p:slideViewPr>
  <p:outlineViewPr>
    <p:cViewPr>
      <p:scale>
        <a:sx n="33" d="100"/>
        <a:sy n="33" d="100"/>
      </p:scale>
      <p:origin x="0" y="-71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59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image" Target="../media/image4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8B978-BB18-4BCD-BDE0-CEB8214EEFC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0447E73-6E10-4EC0-A4DB-975AC06DFEB1}">
          <dgm:prSet phldrT="[Text]" custT="1"/>
          <dgm:spPr/>
          <dgm:t>
            <a:bodyPr/>
            <a:lstStyle/>
            <a:p>
              <a:r>
                <a:rPr lang="en-US" sz="3200" dirty="0" smtClean="0"/>
                <a:t>Fourier Series in the interval </a:t>
              </a:r>
              <a14:m>
                <m:oMath xmlns:m="http://schemas.openxmlformats.org/officeDocument/2006/math">
                  <m:r>
                    <a:rPr lang="en-US" sz="3200" b="1">
                      <a:latin typeface="Cambria Math" panose="02040503050406030204" pitchFamily="18" charset="0"/>
                    </a:rPr>
                    <m:t>(</m:t>
                  </m:r>
                  <m:r>
                    <a:rPr lang="en-US" sz="3200" b="1" i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3200" b="1" i="0" smtClean="0">
                      <a:latin typeface="Cambria Math" panose="02040503050406030204" pitchFamily="18" charset="0"/>
                    </a:rPr>
                    <m:t>𝐋</m:t>
                  </m:r>
                  <m:r>
                    <a:rPr lang="en-US" sz="3200" b="1" i="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3200" b="1" i="1">
                      <a:latin typeface="Cambria Math" panose="02040503050406030204" pitchFamily="18" charset="0"/>
                    </a:rPr>
                    <m:t>𝐋</m:t>
                  </m:r>
                  <m:r>
                    <a:rPr lang="en-US" sz="3200" b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sz="3200" dirty="0"/>
            </a:p>
          </dgm:t>
        </dgm:pt>
      </mc:Choice>
      <mc:Fallback xmlns="">
        <dgm:pt modelId="{A0447E73-6E10-4EC0-A4DB-975AC06DFEB1}">
          <dgm:prSet phldrT="[Text]" custT="1"/>
          <dgm:spPr/>
          <dgm:t>
            <a:bodyPr/>
            <a:lstStyle/>
            <a:p>
              <a:r>
                <a:rPr lang="en-US" sz="3200" dirty="0" smtClean="0"/>
                <a:t>Fourier Series in the interval </a:t>
              </a:r>
              <a:r>
                <a:rPr lang="en-US" sz="3200" b="1" i="0">
                  <a:latin typeface="Cambria Math" panose="02040503050406030204" pitchFamily="18" charset="0"/>
                </a:rPr>
                <a:t>(</a:t>
              </a:r>
              <a:r>
                <a:rPr lang="en-US" sz="3200" b="1" i="0" smtClean="0">
                  <a:latin typeface="Cambria Math" panose="02040503050406030204" pitchFamily="18" charset="0"/>
                </a:rPr>
                <a:t>−𝐋,</a:t>
              </a:r>
              <a:r>
                <a:rPr lang="en-US" sz="3200" b="1" i="0">
                  <a:latin typeface="Cambria Math" panose="02040503050406030204" pitchFamily="18" charset="0"/>
                </a:rPr>
                <a:t>𝐋)</a:t>
              </a:r>
              <a:endParaRPr lang="en-US" sz="3200" dirty="0"/>
            </a:p>
          </dgm:t>
        </dgm:pt>
      </mc:Fallback>
    </mc:AlternateContent>
    <dgm:pt modelId="{A591C397-302B-4A57-AB4B-1CE898DB0543}" type="parTrans" cxnId="{167A1D3A-FE69-41BB-A935-AF7F6ED2700F}">
      <dgm:prSet/>
      <dgm:spPr/>
      <dgm:t>
        <a:bodyPr/>
        <a:lstStyle/>
        <a:p>
          <a:endParaRPr lang="en-US"/>
        </a:p>
      </dgm:t>
    </dgm:pt>
    <dgm:pt modelId="{CC7722CF-D632-4239-8229-9A656D74F86D}" type="sibTrans" cxnId="{167A1D3A-FE69-41BB-A935-AF7F6ED2700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56D056C-2A07-477D-B253-A7B1A3C26A58}">
          <dgm:prSet phldrT="[Text]" custT="1"/>
          <dgm:spPr/>
          <dgm:t>
            <a:bodyPr/>
            <a:lstStyle/>
            <a:p>
              <a:r>
                <a:rPr lang="en-US" sz="3200" dirty="0" smtClean="0"/>
                <a:t>Fourier Series in the interval </a:t>
              </a:r>
              <a14:m>
                <m:oMath xmlns:m="http://schemas.openxmlformats.org/officeDocument/2006/math">
                  <m:r>
                    <a:rPr lang="en-US" sz="3200" b="1">
                      <a:latin typeface="Cambria Math" panose="02040503050406030204" pitchFamily="18" charset="0"/>
                    </a:rPr>
                    <m:t>(</m:t>
                  </m:r>
                  <m:r>
                    <a:rPr lang="en-US" sz="3200" b="1" i="0" smtClean="0">
                      <a:latin typeface="Cambria Math" panose="02040503050406030204" pitchFamily="18" charset="0"/>
                    </a:rPr>
                    <m:t>𝟎</m:t>
                  </m:r>
                  <m:r>
                    <a:rPr lang="en-US" sz="3200" b="1" i="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3200" b="1" i="1">
                      <a:latin typeface="Cambria Math" panose="02040503050406030204" pitchFamily="18" charset="0"/>
                    </a:rPr>
                    <m:t>𝟐𝐋</m:t>
                  </m:r>
                  <m:r>
                    <a:rPr lang="en-US" sz="3200" b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sz="3200" dirty="0"/>
            </a:p>
          </dgm:t>
        </dgm:pt>
      </mc:Choice>
      <mc:Fallback xmlns="">
        <dgm:pt modelId="{156D056C-2A07-477D-B253-A7B1A3C26A58}">
          <dgm:prSet phldrT="[Text]" custT="1"/>
          <dgm:spPr/>
          <dgm:t>
            <a:bodyPr/>
            <a:lstStyle/>
            <a:p>
              <a:r>
                <a:rPr lang="en-US" sz="3200" dirty="0" smtClean="0"/>
                <a:t>Fourier Series in the interval </a:t>
              </a:r>
              <a:r>
                <a:rPr lang="en-US" sz="3200" b="1" i="0">
                  <a:latin typeface="Cambria Math" panose="02040503050406030204" pitchFamily="18" charset="0"/>
                </a:rPr>
                <a:t>(</a:t>
              </a:r>
              <a:r>
                <a:rPr lang="en-US" sz="3200" b="1" i="0" smtClean="0">
                  <a:latin typeface="Cambria Math" panose="02040503050406030204" pitchFamily="18" charset="0"/>
                </a:rPr>
                <a:t>𝟎,</a:t>
              </a:r>
              <a:r>
                <a:rPr lang="en-US" sz="3200" b="1" i="0">
                  <a:latin typeface="Cambria Math" panose="02040503050406030204" pitchFamily="18" charset="0"/>
                </a:rPr>
                <a:t>𝟐𝐋)</a:t>
              </a:r>
              <a:endParaRPr lang="en-US" sz="3200" dirty="0"/>
            </a:p>
          </dgm:t>
        </dgm:pt>
      </mc:Fallback>
    </mc:AlternateContent>
    <dgm:pt modelId="{54BD9DB5-649E-4F84-AD3F-AB29ACFACF31}" type="parTrans" cxnId="{0E5A7265-47A6-4991-A50E-2C19151E1434}">
      <dgm:prSet/>
      <dgm:spPr/>
      <dgm:t>
        <a:bodyPr/>
        <a:lstStyle/>
        <a:p>
          <a:endParaRPr lang="en-US"/>
        </a:p>
      </dgm:t>
    </dgm:pt>
    <dgm:pt modelId="{B67D3BD9-CD77-4D17-9D61-320683752DD7}" type="sibTrans" cxnId="{0E5A7265-47A6-4991-A50E-2C19151E1434}">
      <dgm:prSet/>
      <dgm:spPr/>
      <dgm:t>
        <a:bodyPr/>
        <a:lstStyle/>
        <a:p>
          <a:endParaRPr lang="en-US"/>
        </a:p>
      </dgm:t>
    </dgm:pt>
    <dgm:pt modelId="{0352B9D2-505C-4C16-A607-60B681156CE8}" type="pres">
      <dgm:prSet presAssocID="{8238B978-BB18-4BCD-BDE0-CEB8214EEFC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EC3EDC6-8E40-4733-BD96-B4D6214AAE78}" type="pres">
      <dgm:prSet presAssocID="{8238B978-BB18-4BCD-BDE0-CEB8214EEFCC}" presName="Name1" presStyleCnt="0"/>
      <dgm:spPr/>
      <dgm:t>
        <a:bodyPr/>
        <a:lstStyle/>
        <a:p>
          <a:endParaRPr lang="en-US"/>
        </a:p>
      </dgm:t>
    </dgm:pt>
    <dgm:pt modelId="{62F29A70-5E24-4331-A4D9-2075C9879FC4}" type="pres">
      <dgm:prSet presAssocID="{8238B978-BB18-4BCD-BDE0-CEB8214EEFCC}" presName="cycle" presStyleCnt="0"/>
      <dgm:spPr/>
      <dgm:t>
        <a:bodyPr/>
        <a:lstStyle/>
        <a:p>
          <a:endParaRPr lang="en-US"/>
        </a:p>
      </dgm:t>
    </dgm:pt>
    <dgm:pt modelId="{622175B2-E656-46B6-8613-E12C5750FA77}" type="pres">
      <dgm:prSet presAssocID="{8238B978-BB18-4BCD-BDE0-CEB8214EEFCC}" presName="srcNode" presStyleLbl="node1" presStyleIdx="0" presStyleCnt="2"/>
      <dgm:spPr/>
      <dgm:t>
        <a:bodyPr/>
        <a:lstStyle/>
        <a:p>
          <a:endParaRPr lang="en-US"/>
        </a:p>
      </dgm:t>
    </dgm:pt>
    <dgm:pt modelId="{EB30504D-264D-45F6-BEDB-623F5D74631E}" type="pres">
      <dgm:prSet presAssocID="{8238B978-BB18-4BCD-BDE0-CEB8214EEFCC}" presName="conn" presStyleLbl="parChTrans1D2" presStyleIdx="0" presStyleCnt="1"/>
      <dgm:spPr/>
      <dgm:t>
        <a:bodyPr/>
        <a:lstStyle/>
        <a:p>
          <a:endParaRPr lang="en-US"/>
        </a:p>
      </dgm:t>
    </dgm:pt>
    <dgm:pt modelId="{4BB827DD-499B-41CD-B6DE-0147ECD3791B}" type="pres">
      <dgm:prSet presAssocID="{8238B978-BB18-4BCD-BDE0-CEB8214EEFCC}" presName="extraNode" presStyleLbl="node1" presStyleIdx="0" presStyleCnt="2"/>
      <dgm:spPr/>
      <dgm:t>
        <a:bodyPr/>
        <a:lstStyle/>
        <a:p>
          <a:endParaRPr lang="en-US"/>
        </a:p>
      </dgm:t>
    </dgm:pt>
    <dgm:pt modelId="{B6F8F26A-8938-4F93-AC08-2CAB232296DA}" type="pres">
      <dgm:prSet presAssocID="{8238B978-BB18-4BCD-BDE0-CEB8214EEFCC}" presName="dstNode" presStyleLbl="node1" presStyleIdx="0" presStyleCnt="2"/>
      <dgm:spPr/>
      <dgm:t>
        <a:bodyPr/>
        <a:lstStyle/>
        <a:p>
          <a:endParaRPr lang="en-US"/>
        </a:p>
      </dgm:t>
    </dgm:pt>
    <dgm:pt modelId="{6216E851-944E-4DC5-8793-58FD647EEBD4}" type="pres">
      <dgm:prSet presAssocID="{156D056C-2A07-477D-B253-A7B1A3C26A58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7850A-CCB0-446A-A778-4BDAB41F8E3E}" type="pres">
      <dgm:prSet presAssocID="{156D056C-2A07-477D-B253-A7B1A3C26A58}" presName="accent_1" presStyleCnt="0"/>
      <dgm:spPr/>
      <dgm:t>
        <a:bodyPr/>
        <a:lstStyle/>
        <a:p>
          <a:endParaRPr lang="en-US"/>
        </a:p>
      </dgm:t>
    </dgm:pt>
    <dgm:pt modelId="{C568C7F0-284D-4910-B666-BBD438CA23B6}" type="pres">
      <dgm:prSet presAssocID="{156D056C-2A07-477D-B253-A7B1A3C26A58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933CFA24-B3E4-449A-9C3B-B46CD7FC2454}" type="pres">
      <dgm:prSet presAssocID="{A0447E73-6E10-4EC0-A4DB-975AC06DFEB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3F845-BF81-42DB-A762-18D7456FA582}" type="pres">
      <dgm:prSet presAssocID="{A0447E73-6E10-4EC0-A4DB-975AC06DFEB1}" presName="accent_2" presStyleCnt="0"/>
      <dgm:spPr/>
      <dgm:t>
        <a:bodyPr/>
        <a:lstStyle/>
        <a:p>
          <a:endParaRPr lang="en-US"/>
        </a:p>
      </dgm:t>
    </dgm:pt>
    <dgm:pt modelId="{B9740153-49D1-4CAC-8ADD-AE8ABB2641DF}" type="pres">
      <dgm:prSet presAssocID="{A0447E73-6E10-4EC0-A4DB-975AC06DFEB1}" presName="accentRepeatNode" presStyleLbl="solidFgAcc1" presStyleIdx="1" presStyleCnt="2"/>
      <dgm:spPr/>
      <dgm:t>
        <a:bodyPr/>
        <a:lstStyle/>
        <a:p>
          <a:endParaRPr lang="en-US"/>
        </a:p>
      </dgm:t>
    </dgm:pt>
  </dgm:ptLst>
  <dgm:cxnLst>
    <dgm:cxn modelId="{4D7BFA1D-24E6-4A8A-9484-2E1B18C48627}" type="presOf" srcId="{A0447E73-6E10-4EC0-A4DB-975AC06DFEB1}" destId="{933CFA24-B3E4-449A-9C3B-B46CD7FC2454}" srcOrd="0" destOrd="0" presId="urn:microsoft.com/office/officeart/2008/layout/VerticalCurvedList"/>
    <dgm:cxn modelId="{167A1D3A-FE69-41BB-A935-AF7F6ED2700F}" srcId="{8238B978-BB18-4BCD-BDE0-CEB8214EEFCC}" destId="{A0447E73-6E10-4EC0-A4DB-975AC06DFEB1}" srcOrd="1" destOrd="0" parTransId="{A591C397-302B-4A57-AB4B-1CE898DB0543}" sibTransId="{CC7722CF-D632-4239-8229-9A656D74F86D}"/>
    <dgm:cxn modelId="{60C3AF36-9F46-45B0-840C-F00104D6012A}" type="presOf" srcId="{156D056C-2A07-477D-B253-A7B1A3C26A58}" destId="{6216E851-944E-4DC5-8793-58FD647EEBD4}" srcOrd="0" destOrd="0" presId="urn:microsoft.com/office/officeart/2008/layout/VerticalCurvedList"/>
    <dgm:cxn modelId="{D3DE81BA-A2CF-49A8-BF4E-80833E91AB80}" type="presOf" srcId="{8238B978-BB18-4BCD-BDE0-CEB8214EEFCC}" destId="{0352B9D2-505C-4C16-A607-60B681156CE8}" srcOrd="0" destOrd="0" presId="urn:microsoft.com/office/officeart/2008/layout/VerticalCurvedList"/>
    <dgm:cxn modelId="{E8A2DDB1-DF3B-46C9-8B6E-02AD59E64122}" type="presOf" srcId="{B67D3BD9-CD77-4D17-9D61-320683752DD7}" destId="{EB30504D-264D-45F6-BEDB-623F5D74631E}" srcOrd="0" destOrd="0" presId="urn:microsoft.com/office/officeart/2008/layout/VerticalCurvedList"/>
    <dgm:cxn modelId="{0E5A7265-47A6-4991-A50E-2C19151E1434}" srcId="{8238B978-BB18-4BCD-BDE0-CEB8214EEFCC}" destId="{156D056C-2A07-477D-B253-A7B1A3C26A58}" srcOrd="0" destOrd="0" parTransId="{54BD9DB5-649E-4F84-AD3F-AB29ACFACF31}" sibTransId="{B67D3BD9-CD77-4D17-9D61-320683752DD7}"/>
    <dgm:cxn modelId="{A8FAB009-B56B-44D9-BE2C-A6C466CED867}" type="presParOf" srcId="{0352B9D2-505C-4C16-A607-60B681156CE8}" destId="{3EC3EDC6-8E40-4733-BD96-B4D6214AAE78}" srcOrd="0" destOrd="0" presId="urn:microsoft.com/office/officeart/2008/layout/VerticalCurvedList"/>
    <dgm:cxn modelId="{204952F1-473D-4EF3-92E0-444012AF2213}" type="presParOf" srcId="{3EC3EDC6-8E40-4733-BD96-B4D6214AAE78}" destId="{62F29A70-5E24-4331-A4D9-2075C9879FC4}" srcOrd="0" destOrd="0" presId="urn:microsoft.com/office/officeart/2008/layout/VerticalCurvedList"/>
    <dgm:cxn modelId="{A0AB4248-9057-4AD0-9D4E-7361422486C2}" type="presParOf" srcId="{62F29A70-5E24-4331-A4D9-2075C9879FC4}" destId="{622175B2-E656-46B6-8613-E12C5750FA77}" srcOrd="0" destOrd="0" presId="urn:microsoft.com/office/officeart/2008/layout/VerticalCurvedList"/>
    <dgm:cxn modelId="{33A0EFAA-76B4-4EA4-8A60-4EAA0E74926B}" type="presParOf" srcId="{62F29A70-5E24-4331-A4D9-2075C9879FC4}" destId="{EB30504D-264D-45F6-BEDB-623F5D74631E}" srcOrd="1" destOrd="0" presId="urn:microsoft.com/office/officeart/2008/layout/VerticalCurvedList"/>
    <dgm:cxn modelId="{CDF50FEF-E226-447E-A8FC-CF7AA3F3F756}" type="presParOf" srcId="{62F29A70-5E24-4331-A4D9-2075C9879FC4}" destId="{4BB827DD-499B-41CD-B6DE-0147ECD3791B}" srcOrd="2" destOrd="0" presId="urn:microsoft.com/office/officeart/2008/layout/VerticalCurvedList"/>
    <dgm:cxn modelId="{3AE97991-B596-488B-AE24-32ED5EE94625}" type="presParOf" srcId="{62F29A70-5E24-4331-A4D9-2075C9879FC4}" destId="{B6F8F26A-8938-4F93-AC08-2CAB232296DA}" srcOrd="3" destOrd="0" presId="urn:microsoft.com/office/officeart/2008/layout/VerticalCurvedList"/>
    <dgm:cxn modelId="{EAD4DD28-37FE-4AB7-B206-772FFDCA3AF8}" type="presParOf" srcId="{3EC3EDC6-8E40-4733-BD96-B4D6214AAE78}" destId="{6216E851-944E-4DC5-8793-58FD647EEBD4}" srcOrd="1" destOrd="0" presId="urn:microsoft.com/office/officeart/2008/layout/VerticalCurvedList"/>
    <dgm:cxn modelId="{24271D84-D97D-43A7-B37D-33CC00A736D8}" type="presParOf" srcId="{3EC3EDC6-8E40-4733-BD96-B4D6214AAE78}" destId="{41F7850A-CCB0-446A-A778-4BDAB41F8E3E}" srcOrd="2" destOrd="0" presId="urn:microsoft.com/office/officeart/2008/layout/VerticalCurvedList"/>
    <dgm:cxn modelId="{CFF8BC11-4C8D-446F-A092-E81B60FD184C}" type="presParOf" srcId="{41F7850A-CCB0-446A-A778-4BDAB41F8E3E}" destId="{C568C7F0-284D-4910-B666-BBD438CA23B6}" srcOrd="0" destOrd="0" presId="urn:microsoft.com/office/officeart/2008/layout/VerticalCurvedList"/>
    <dgm:cxn modelId="{544387E5-3C80-4D08-85CA-D162C66B4687}" type="presParOf" srcId="{3EC3EDC6-8E40-4733-BD96-B4D6214AAE78}" destId="{933CFA24-B3E4-449A-9C3B-B46CD7FC2454}" srcOrd="3" destOrd="0" presId="urn:microsoft.com/office/officeart/2008/layout/VerticalCurvedList"/>
    <dgm:cxn modelId="{972FC54F-2D80-4719-A089-B137E1F10EE2}" type="presParOf" srcId="{3EC3EDC6-8E40-4733-BD96-B4D6214AAE78}" destId="{9663F845-BF81-42DB-A762-18D7456FA582}" srcOrd="4" destOrd="0" presId="urn:microsoft.com/office/officeart/2008/layout/VerticalCurvedList"/>
    <dgm:cxn modelId="{D4578AD0-2DA0-4EFD-A78F-204C55580217}" type="presParOf" srcId="{9663F845-BF81-42DB-A762-18D7456FA582}" destId="{B9740153-49D1-4CAC-8ADD-AE8ABB2641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38B978-BB18-4BCD-BDE0-CEB8214EEFC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447E73-6E10-4EC0-A4DB-975AC06DFEB1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91C397-302B-4A57-AB4B-1CE898DB0543}" type="parTrans" cxnId="{167A1D3A-FE69-41BB-A935-AF7F6ED2700F}">
      <dgm:prSet/>
      <dgm:spPr/>
      <dgm:t>
        <a:bodyPr/>
        <a:lstStyle/>
        <a:p>
          <a:endParaRPr lang="en-US"/>
        </a:p>
      </dgm:t>
    </dgm:pt>
    <dgm:pt modelId="{CC7722CF-D632-4239-8229-9A656D74F86D}" type="sibTrans" cxnId="{167A1D3A-FE69-41BB-A935-AF7F6ED2700F}">
      <dgm:prSet/>
      <dgm:spPr/>
      <dgm:t>
        <a:bodyPr/>
        <a:lstStyle/>
        <a:p>
          <a:endParaRPr lang="en-US"/>
        </a:p>
      </dgm:t>
    </dgm:pt>
    <dgm:pt modelId="{156D056C-2A07-477D-B253-A7B1A3C26A58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4BD9DB5-649E-4F84-AD3F-AB29ACFACF31}" type="parTrans" cxnId="{0E5A7265-47A6-4991-A50E-2C19151E1434}">
      <dgm:prSet/>
      <dgm:spPr/>
      <dgm:t>
        <a:bodyPr/>
        <a:lstStyle/>
        <a:p>
          <a:endParaRPr lang="en-US"/>
        </a:p>
      </dgm:t>
    </dgm:pt>
    <dgm:pt modelId="{B67D3BD9-CD77-4D17-9D61-320683752DD7}" type="sibTrans" cxnId="{0E5A7265-47A6-4991-A50E-2C19151E1434}">
      <dgm:prSet/>
      <dgm:spPr/>
      <dgm:t>
        <a:bodyPr/>
        <a:lstStyle/>
        <a:p>
          <a:endParaRPr lang="en-US"/>
        </a:p>
      </dgm:t>
    </dgm:pt>
    <dgm:pt modelId="{0352B9D2-505C-4C16-A607-60B681156CE8}" type="pres">
      <dgm:prSet presAssocID="{8238B978-BB18-4BCD-BDE0-CEB8214EEFC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EC3EDC6-8E40-4733-BD96-B4D6214AAE78}" type="pres">
      <dgm:prSet presAssocID="{8238B978-BB18-4BCD-BDE0-CEB8214EEFCC}" presName="Name1" presStyleCnt="0"/>
      <dgm:spPr/>
      <dgm:t>
        <a:bodyPr/>
        <a:lstStyle/>
        <a:p>
          <a:endParaRPr lang="en-US"/>
        </a:p>
      </dgm:t>
    </dgm:pt>
    <dgm:pt modelId="{62F29A70-5E24-4331-A4D9-2075C9879FC4}" type="pres">
      <dgm:prSet presAssocID="{8238B978-BB18-4BCD-BDE0-CEB8214EEFCC}" presName="cycle" presStyleCnt="0"/>
      <dgm:spPr/>
      <dgm:t>
        <a:bodyPr/>
        <a:lstStyle/>
        <a:p>
          <a:endParaRPr lang="en-US"/>
        </a:p>
      </dgm:t>
    </dgm:pt>
    <dgm:pt modelId="{622175B2-E656-46B6-8613-E12C5750FA77}" type="pres">
      <dgm:prSet presAssocID="{8238B978-BB18-4BCD-BDE0-CEB8214EEFCC}" presName="srcNode" presStyleLbl="node1" presStyleIdx="0" presStyleCnt="2"/>
      <dgm:spPr/>
      <dgm:t>
        <a:bodyPr/>
        <a:lstStyle/>
        <a:p>
          <a:endParaRPr lang="en-US"/>
        </a:p>
      </dgm:t>
    </dgm:pt>
    <dgm:pt modelId="{EB30504D-264D-45F6-BEDB-623F5D74631E}" type="pres">
      <dgm:prSet presAssocID="{8238B978-BB18-4BCD-BDE0-CEB8214EEFCC}" presName="conn" presStyleLbl="parChTrans1D2" presStyleIdx="0" presStyleCnt="1"/>
      <dgm:spPr/>
      <dgm:t>
        <a:bodyPr/>
        <a:lstStyle/>
        <a:p>
          <a:endParaRPr lang="en-US"/>
        </a:p>
      </dgm:t>
    </dgm:pt>
    <dgm:pt modelId="{4BB827DD-499B-41CD-B6DE-0147ECD3791B}" type="pres">
      <dgm:prSet presAssocID="{8238B978-BB18-4BCD-BDE0-CEB8214EEFCC}" presName="extraNode" presStyleLbl="node1" presStyleIdx="0" presStyleCnt="2"/>
      <dgm:spPr/>
      <dgm:t>
        <a:bodyPr/>
        <a:lstStyle/>
        <a:p>
          <a:endParaRPr lang="en-US"/>
        </a:p>
      </dgm:t>
    </dgm:pt>
    <dgm:pt modelId="{B6F8F26A-8938-4F93-AC08-2CAB232296DA}" type="pres">
      <dgm:prSet presAssocID="{8238B978-BB18-4BCD-BDE0-CEB8214EEFCC}" presName="dstNode" presStyleLbl="node1" presStyleIdx="0" presStyleCnt="2"/>
      <dgm:spPr/>
      <dgm:t>
        <a:bodyPr/>
        <a:lstStyle/>
        <a:p>
          <a:endParaRPr lang="en-US"/>
        </a:p>
      </dgm:t>
    </dgm:pt>
    <dgm:pt modelId="{6216E851-944E-4DC5-8793-58FD647EEBD4}" type="pres">
      <dgm:prSet presAssocID="{156D056C-2A07-477D-B253-A7B1A3C26A58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7850A-CCB0-446A-A778-4BDAB41F8E3E}" type="pres">
      <dgm:prSet presAssocID="{156D056C-2A07-477D-B253-A7B1A3C26A58}" presName="accent_1" presStyleCnt="0"/>
      <dgm:spPr/>
      <dgm:t>
        <a:bodyPr/>
        <a:lstStyle/>
        <a:p>
          <a:endParaRPr lang="en-US"/>
        </a:p>
      </dgm:t>
    </dgm:pt>
    <dgm:pt modelId="{C568C7F0-284D-4910-B666-BBD438CA23B6}" type="pres">
      <dgm:prSet presAssocID="{156D056C-2A07-477D-B253-A7B1A3C26A58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933CFA24-B3E4-449A-9C3B-B46CD7FC2454}" type="pres">
      <dgm:prSet presAssocID="{A0447E73-6E10-4EC0-A4DB-975AC06DFEB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3F845-BF81-42DB-A762-18D7456FA582}" type="pres">
      <dgm:prSet presAssocID="{A0447E73-6E10-4EC0-A4DB-975AC06DFEB1}" presName="accent_2" presStyleCnt="0"/>
      <dgm:spPr/>
      <dgm:t>
        <a:bodyPr/>
        <a:lstStyle/>
        <a:p>
          <a:endParaRPr lang="en-US"/>
        </a:p>
      </dgm:t>
    </dgm:pt>
    <dgm:pt modelId="{B9740153-49D1-4CAC-8ADD-AE8ABB2641DF}" type="pres">
      <dgm:prSet presAssocID="{A0447E73-6E10-4EC0-A4DB-975AC06DFEB1}" presName="accentRepeatNode" presStyleLbl="solidFgAcc1" presStyleIdx="1" presStyleCnt="2"/>
      <dgm:spPr/>
      <dgm:t>
        <a:bodyPr/>
        <a:lstStyle/>
        <a:p>
          <a:endParaRPr lang="en-US"/>
        </a:p>
      </dgm:t>
    </dgm:pt>
  </dgm:ptLst>
  <dgm:cxnLst>
    <dgm:cxn modelId="{60C3AF36-9F46-45B0-840C-F00104D6012A}" type="presOf" srcId="{156D056C-2A07-477D-B253-A7B1A3C26A58}" destId="{6216E851-944E-4DC5-8793-58FD647EEBD4}" srcOrd="0" destOrd="0" presId="urn:microsoft.com/office/officeart/2008/layout/VerticalCurvedList"/>
    <dgm:cxn modelId="{4D7BFA1D-24E6-4A8A-9484-2E1B18C48627}" type="presOf" srcId="{A0447E73-6E10-4EC0-A4DB-975AC06DFEB1}" destId="{933CFA24-B3E4-449A-9C3B-B46CD7FC2454}" srcOrd="0" destOrd="0" presId="urn:microsoft.com/office/officeart/2008/layout/VerticalCurvedList"/>
    <dgm:cxn modelId="{0E5A7265-47A6-4991-A50E-2C19151E1434}" srcId="{8238B978-BB18-4BCD-BDE0-CEB8214EEFCC}" destId="{156D056C-2A07-477D-B253-A7B1A3C26A58}" srcOrd="0" destOrd="0" parTransId="{54BD9DB5-649E-4F84-AD3F-AB29ACFACF31}" sibTransId="{B67D3BD9-CD77-4D17-9D61-320683752DD7}"/>
    <dgm:cxn modelId="{D3DE81BA-A2CF-49A8-BF4E-80833E91AB80}" type="presOf" srcId="{8238B978-BB18-4BCD-BDE0-CEB8214EEFCC}" destId="{0352B9D2-505C-4C16-A607-60B681156CE8}" srcOrd="0" destOrd="0" presId="urn:microsoft.com/office/officeart/2008/layout/VerticalCurvedList"/>
    <dgm:cxn modelId="{167A1D3A-FE69-41BB-A935-AF7F6ED2700F}" srcId="{8238B978-BB18-4BCD-BDE0-CEB8214EEFCC}" destId="{A0447E73-6E10-4EC0-A4DB-975AC06DFEB1}" srcOrd="1" destOrd="0" parTransId="{A591C397-302B-4A57-AB4B-1CE898DB0543}" sibTransId="{CC7722CF-D632-4239-8229-9A656D74F86D}"/>
    <dgm:cxn modelId="{E8A2DDB1-DF3B-46C9-8B6E-02AD59E64122}" type="presOf" srcId="{B67D3BD9-CD77-4D17-9D61-320683752DD7}" destId="{EB30504D-264D-45F6-BEDB-623F5D74631E}" srcOrd="0" destOrd="0" presId="urn:microsoft.com/office/officeart/2008/layout/VerticalCurvedList"/>
    <dgm:cxn modelId="{A8FAB009-B56B-44D9-BE2C-A6C466CED867}" type="presParOf" srcId="{0352B9D2-505C-4C16-A607-60B681156CE8}" destId="{3EC3EDC6-8E40-4733-BD96-B4D6214AAE78}" srcOrd="0" destOrd="0" presId="urn:microsoft.com/office/officeart/2008/layout/VerticalCurvedList"/>
    <dgm:cxn modelId="{204952F1-473D-4EF3-92E0-444012AF2213}" type="presParOf" srcId="{3EC3EDC6-8E40-4733-BD96-B4D6214AAE78}" destId="{62F29A70-5E24-4331-A4D9-2075C9879FC4}" srcOrd="0" destOrd="0" presId="urn:microsoft.com/office/officeart/2008/layout/VerticalCurvedList"/>
    <dgm:cxn modelId="{A0AB4248-9057-4AD0-9D4E-7361422486C2}" type="presParOf" srcId="{62F29A70-5E24-4331-A4D9-2075C9879FC4}" destId="{622175B2-E656-46B6-8613-E12C5750FA77}" srcOrd="0" destOrd="0" presId="urn:microsoft.com/office/officeart/2008/layout/VerticalCurvedList"/>
    <dgm:cxn modelId="{33A0EFAA-76B4-4EA4-8A60-4EAA0E74926B}" type="presParOf" srcId="{62F29A70-5E24-4331-A4D9-2075C9879FC4}" destId="{EB30504D-264D-45F6-BEDB-623F5D74631E}" srcOrd="1" destOrd="0" presId="urn:microsoft.com/office/officeart/2008/layout/VerticalCurvedList"/>
    <dgm:cxn modelId="{CDF50FEF-E226-447E-A8FC-CF7AA3F3F756}" type="presParOf" srcId="{62F29A70-5E24-4331-A4D9-2075C9879FC4}" destId="{4BB827DD-499B-41CD-B6DE-0147ECD3791B}" srcOrd="2" destOrd="0" presId="urn:microsoft.com/office/officeart/2008/layout/VerticalCurvedList"/>
    <dgm:cxn modelId="{3AE97991-B596-488B-AE24-32ED5EE94625}" type="presParOf" srcId="{62F29A70-5E24-4331-A4D9-2075C9879FC4}" destId="{B6F8F26A-8938-4F93-AC08-2CAB232296DA}" srcOrd="3" destOrd="0" presId="urn:microsoft.com/office/officeart/2008/layout/VerticalCurvedList"/>
    <dgm:cxn modelId="{EAD4DD28-37FE-4AB7-B206-772FFDCA3AF8}" type="presParOf" srcId="{3EC3EDC6-8E40-4733-BD96-B4D6214AAE78}" destId="{6216E851-944E-4DC5-8793-58FD647EEBD4}" srcOrd="1" destOrd="0" presId="urn:microsoft.com/office/officeart/2008/layout/VerticalCurvedList"/>
    <dgm:cxn modelId="{24271D84-D97D-43A7-B37D-33CC00A736D8}" type="presParOf" srcId="{3EC3EDC6-8E40-4733-BD96-B4D6214AAE78}" destId="{41F7850A-CCB0-446A-A778-4BDAB41F8E3E}" srcOrd="2" destOrd="0" presId="urn:microsoft.com/office/officeart/2008/layout/VerticalCurvedList"/>
    <dgm:cxn modelId="{CFF8BC11-4C8D-446F-A092-E81B60FD184C}" type="presParOf" srcId="{41F7850A-CCB0-446A-A778-4BDAB41F8E3E}" destId="{C568C7F0-284D-4910-B666-BBD438CA23B6}" srcOrd="0" destOrd="0" presId="urn:microsoft.com/office/officeart/2008/layout/VerticalCurvedList"/>
    <dgm:cxn modelId="{544387E5-3C80-4D08-85CA-D162C66B4687}" type="presParOf" srcId="{3EC3EDC6-8E40-4733-BD96-B4D6214AAE78}" destId="{933CFA24-B3E4-449A-9C3B-B46CD7FC2454}" srcOrd="3" destOrd="0" presId="urn:microsoft.com/office/officeart/2008/layout/VerticalCurvedList"/>
    <dgm:cxn modelId="{972FC54F-2D80-4719-A089-B137E1F10EE2}" type="presParOf" srcId="{3EC3EDC6-8E40-4733-BD96-B4D6214AAE78}" destId="{9663F845-BF81-42DB-A762-18D7456FA582}" srcOrd="4" destOrd="0" presId="urn:microsoft.com/office/officeart/2008/layout/VerticalCurvedList"/>
    <dgm:cxn modelId="{D4578AD0-2DA0-4EFD-A78F-204C55580217}" type="presParOf" srcId="{9663F845-BF81-42DB-A762-18D7456FA582}" destId="{B9740153-49D1-4CAC-8ADD-AE8ABB2641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38B978-BB18-4BCD-BDE0-CEB8214EEFCC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699983-2406-4DE5-A06A-558F9241210C}">
      <dgm:prSet phldrT="[Text]" custT="1"/>
      <dgm:spPr/>
      <dgm:t>
        <a:bodyPr/>
        <a:lstStyle/>
        <a:p>
          <a:r>
            <a:rPr lang="en-US" sz="4000" b="1" dirty="0" smtClean="0"/>
            <a:t>Exponential function</a:t>
          </a:r>
          <a:endParaRPr lang="en-US" sz="4000" dirty="0"/>
        </a:p>
      </dgm:t>
    </dgm:pt>
    <dgm:pt modelId="{4EC97329-0F81-4474-BD8B-4ABE269D0B93}" type="parTrans" cxnId="{F6F1CCD1-325A-4F20-B3F6-96DF13A48621}">
      <dgm:prSet/>
      <dgm:spPr/>
      <dgm:t>
        <a:bodyPr/>
        <a:lstStyle/>
        <a:p>
          <a:endParaRPr lang="en-US"/>
        </a:p>
      </dgm:t>
    </dgm:pt>
    <dgm:pt modelId="{D32F5B3D-B339-47E8-AE81-2EEEA228FCC7}" type="sibTrans" cxnId="{F6F1CCD1-325A-4F20-B3F6-96DF13A48621}">
      <dgm:prSet/>
      <dgm:spPr/>
      <dgm:t>
        <a:bodyPr/>
        <a:lstStyle/>
        <a:p>
          <a:endParaRPr lang="en-US"/>
        </a:p>
      </dgm:t>
    </dgm:pt>
    <dgm:pt modelId="{156D056C-2A07-477D-B253-A7B1A3C26A58}">
      <dgm:prSet phldrT="[Text]" custT="1"/>
      <dgm:spPr/>
      <dgm:t>
        <a:bodyPr/>
        <a:lstStyle/>
        <a:p>
          <a:r>
            <a:rPr lang="en-US" sz="4000" b="1" dirty="0" smtClean="0"/>
            <a:t>Trigonometric function</a:t>
          </a:r>
          <a:endParaRPr lang="en-US" sz="4000" dirty="0"/>
        </a:p>
      </dgm:t>
    </dgm:pt>
    <dgm:pt modelId="{54BD9DB5-649E-4F84-AD3F-AB29ACFACF31}" type="parTrans" cxnId="{0E5A7265-47A6-4991-A50E-2C19151E1434}">
      <dgm:prSet/>
      <dgm:spPr/>
      <dgm:t>
        <a:bodyPr/>
        <a:lstStyle/>
        <a:p>
          <a:endParaRPr lang="en-US"/>
        </a:p>
      </dgm:t>
    </dgm:pt>
    <dgm:pt modelId="{B67D3BD9-CD77-4D17-9D61-320683752DD7}" type="sibTrans" cxnId="{0E5A7265-47A6-4991-A50E-2C19151E1434}">
      <dgm:prSet/>
      <dgm:spPr/>
      <dgm:t>
        <a:bodyPr/>
        <a:lstStyle/>
        <a:p>
          <a:endParaRPr lang="en-US"/>
        </a:p>
      </dgm:t>
    </dgm:pt>
    <dgm:pt modelId="{0A208655-8907-49DE-8ED0-D61DEB167BCC}">
      <dgm:prSet phldrT="[Text]" custT="1"/>
      <dgm:spPr/>
      <dgm:t>
        <a:bodyPr/>
        <a:lstStyle/>
        <a:p>
          <a:r>
            <a:rPr lang="en-US" sz="4000" b="1" dirty="0" smtClean="0"/>
            <a:t>Polynomial function</a:t>
          </a:r>
          <a:endParaRPr lang="en-US" sz="4000" dirty="0"/>
        </a:p>
      </dgm:t>
    </dgm:pt>
    <dgm:pt modelId="{5D1EDAB9-BFBE-43A4-9068-20A2AB1708E7}" type="parTrans" cxnId="{BBF7949A-3C6E-46B3-AC19-86B5F323E267}">
      <dgm:prSet/>
      <dgm:spPr/>
      <dgm:t>
        <a:bodyPr/>
        <a:lstStyle/>
        <a:p>
          <a:endParaRPr lang="en-US"/>
        </a:p>
      </dgm:t>
    </dgm:pt>
    <dgm:pt modelId="{3ED18BC4-662C-4788-88FF-6F618F390D97}" type="sibTrans" cxnId="{BBF7949A-3C6E-46B3-AC19-86B5F323E267}">
      <dgm:prSet/>
      <dgm:spPr/>
      <dgm:t>
        <a:bodyPr/>
        <a:lstStyle/>
        <a:p>
          <a:endParaRPr lang="en-US"/>
        </a:p>
      </dgm:t>
    </dgm:pt>
    <dgm:pt modelId="{0352B9D2-505C-4C16-A607-60B681156CE8}" type="pres">
      <dgm:prSet presAssocID="{8238B978-BB18-4BCD-BDE0-CEB8214EEFC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EC3EDC6-8E40-4733-BD96-B4D6214AAE78}" type="pres">
      <dgm:prSet presAssocID="{8238B978-BB18-4BCD-BDE0-CEB8214EEFCC}" presName="Name1" presStyleCnt="0"/>
      <dgm:spPr/>
      <dgm:t>
        <a:bodyPr/>
        <a:lstStyle/>
        <a:p>
          <a:endParaRPr lang="en-US"/>
        </a:p>
      </dgm:t>
    </dgm:pt>
    <dgm:pt modelId="{62F29A70-5E24-4331-A4D9-2075C9879FC4}" type="pres">
      <dgm:prSet presAssocID="{8238B978-BB18-4BCD-BDE0-CEB8214EEFCC}" presName="cycle" presStyleCnt="0"/>
      <dgm:spPr/>
      <dgm:t>
        <a:bodyPr/>
        <a:lstStyle/>
        <a:p>
          <a:endParaRPr lang="en-US"/>
        </a:p>
      </dgm:t>
    </dgm:pt>
    <dgm:pt modelId="{622175B2-E656-46B6-8613-E12C5750FA77}" type="pres">
      <dgm:prSet presAssocID="{8238B978-BB18-4BCD-BDE0-CEB8214EEFCC}" presName="srcNode" presStyleLbl="node1" presStyleIdx="0" presStyleCnt="3"/>
      <dgm:spPr/>
      <dgm:t>
        <a:bodyPr/>
        <a:lstStyle/>
        <a:p>
          <a:endParaRPr lang="en-US"/>
        </a:p>
      </dgm:t>
    </dgm:pt>
    <dgm:pt modelId="{EB30504D-264D-45F6-BEDB-623F5D74631E}" type="pres">
      <dgm:prSet presAssocID="{8238B978-BB18-4BCD-BDE0-CEB8214EEFCC}" presName="conn" presStyleLbl="parChTrans1D2" presStyleIdx="0" presStyleCnt="1"/>
      <dgm:spPr/>
      <dgm:t>
        <a:bodyPr/>
        <a:lstStyle/>
        <a:p>
          <a:endParaRPr lang="en-US"/>
        </a:p>
      </dgm:t>
    </dgm:pt>
    <dgm:pt modelId="{4BB827DD-499B-41CD-B6DE-0147ECD3791B}" type="pres">
      <dgm:prSet presAssocID="{8238B978-BB18-4BCD-BDE0-CEB8214EEFCC}" presName="extraNode" presStyleLbl="node1" presStyleIdx="0" presStyleCnt="3"/>
      <dgm:spPr/>
      <dgm:t>
        <a:bodyPr/>
        <a:lstStyle/>
        <a:p>
          <a:endParaRPr lang="en-US"/>
        </a:p>
      </dgm:t>
    </dgm:pt>
    <dgm:pt modelId="{B6F8F26A-8938-4F93-AC08-2CAB232296DA}" type="pres">
      <dgm:prSet presAssocID="{8238B978-BB18-4BCD-BDE0-CEB8214EEFCC}" presName="dstNode" presStyleLbl="node1" presStyleIdx="0" presStyleCnt="3"/>
      <dgm:spPr/>
      <dgm:t>
        <a:bodyPr/>
        <a:lstStyle/>
        <a:p>
          <a:endParaRPr lang="en-US"/>
        </a:p>
      </dgm:t>
    </dgm:pt>
    <dgm:pt modelId="{8B1AB454-FF0E-4266-9E11-D5169AFB9938}" type="pres">
      <dgm:prSet presAssocID="{0A208655-8907-49DE-8ED0-D61DEB167BC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2DB51-416E-41DB-8675-594669E561E9}" type="pres">
      <dgm:prSet presAssocID="{0A208655-8907-49DE-8ED0-D61DEB167BCC}" presName="accent_1" presStyleCnt="0"/>
      <dgm:spPr/>
      <dgm:t>
        <a:bodyPr/>
        <a:lstStyle/>
        <a:p>
          <a:endParaRPr lang="en-US"/>
        </a:p>
      </dgm:t>
    </dgm:pt>
    <dgm:pt modelId="{40C12EB3-1D7A-4E5A-9285-19F10BFB584E}" type="pres">
      <dgm:prSet presAssocID="{0A208655-8907-49DE-8ED0-D61DEB167BCC}" presName="accentRepeatNode" presStyleLbl="solidFgAcc1" presStyleIdx="0" presStyleCnt="3"/>
      <dgm:spPr/>
      <dgm:t>
        <a:bodyPr/>
        <a:lstStyle/>
        <a:p>
          <a:endParaRPr lang="en-US"/>
        </a:p>
      </dgm:t>
    </dgm:pt>
    <dgm:pt modelId="{E3FE22B4-6B5A-420F-B54E-5D3BD638EE08}" type="pres">
      <dgm:prSet presAssocID="{D8699983-2406-4DE5-A06A-558F924121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465D2-B166-4AA1-96DE-E0828F30B40D}" type="pres">
      <dgm:prSet presAssocID="{D8699983-2406-4DE5-A06A-558F9241210C}" presName="accent_2" presStyleCnt="0"/>
      <dgm:spPr/>
      <dgm:t>
        <a:bodyPr/>
        <a:lstStyle/>
        <a:p>
          <a:endParaRPr lang="en-US"/>
        </a:p>
      </dgm:t>
    </dgm:pt>
    <dgm:pt modelId="{D3A99FE4-5989-4E71-AE83-20DF0D171C16}" type="pres">
      <dgm:prSet presAssocID="{D8699983-2406-4DE5-A06A-558F9241210C}" presName="accentRepeatNode" presStyleLbl="solidFgAcc1" presStyleIdx="1" presStyleCnt="3"/>
      <dgm:spPr/>
      <dgm:t>
        <a:bodyPr/>
        <a:lstStyle/>
        <a:p>
          <a:endParaRPr lang="en-US"/>
        </a:p>
      </dgm:t>
    </dgm:pt>
    <dgm:pt modelId="{74C5FAAC-132E-4DD6-A9D7-EE084AF5AB53}" type="pres">
      <dgm:prSet presAssocID="{156D056C-2A07-477D-B253-A7B1A3C26A5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2F4F1-8229-4E96-A389-55DD849252FA}" type="pres">
      <dgm:prSet presAssocID="{156D056C-2A07-477D-B253-A7B1A3C26A58}" presName="accent_3" presStyleCnt="0"/>
      <dgm:spPr/>
      <dgm:t>
        <a:bodyPr/>
        <a:lstStyle/>
        <a:p>
          <a:endParaRPr lang="en-US"/>
        </a:p>
      </dgm:t>
    </dgm:pt>
    <dgm:pt modelId="{C568C7F0-284D-4910-B666-BBD438CA23B6}" type="pres">
      <dgm:prSet presAssocID="{156D056C-2A07-477D-B253-A7B1A3C26A58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F6F1CCD1-325A-4F20-B3F6-96DF13A48621}" srcId="{8238B978-BB18-4BCD-BDE0-CEB8214EEFCC}" destId="{D8699983-2406-4DE5-A06A-558F9241210C}" srcOrd="1" destOrd="0" parTransId="{4EC97329-0F81-4474-BD8B-4ABE269D0B93}" sibTransId="{D32F5B3D-B339-47E8-AE81-2EEEA228FCC7}"/>
    <dgm:cxn modelId="{A8B868DE-5F91-4DBB-B2A6-597079CCE303}" type="presOf" srcId="{156D056C-2A07-477D-B253-A7B1A3C26A58}" destId="{74C5FAAC-132E-4DD6-A9D7-EE084AF5AB53}" srcOrd="0" destOrd="0" presId="urn:microsoft.com/office/officeart/2008/layout/VerticalCurvedList"/>
    <dgm:cxn modelId="{9EF77057-6F3C-42D6-9FDA-C4B23380EF87}" type="presOf" srcId="{D8699983-2406-4DE5-A06A-558F9241210C}" destId="{E3FE22B4-6B5A-420F-B54E-5D3BD638EE08}" srcOrd="0" destOrd="0" presId="urn:microsoft.com/office/officeart/2008/layout/VerticalCurvedList"/>
    <dgm:cxn modelId="{A8C974ED-5751-4DB9-8EF8-87826550D24B}" type="presOf" srcId="{8238B978-BB18-4BCD-BDE0-CEB8214EEFCC}" destId="{0352B9D2-505C-4C16-A607-60B681156CE8}" srcOrd="0" destOrd="0" presId="urn:microsoft.com/office/officeart/2008/layout/VerticalCurvedList"/>
    <dgm:cxn modelId="{21FCAFF0-1E0D-4471-844E-809BDC9D1E6D}" type="presOf" srcId="{0A208655-8907-49DE-8ED0-D61DEB167BCC}" destId="{8B1AB454-FF0E-4266-9E11-D5169AFB9938}" srcOrd="0" destOrd="0" presId="urn:microsoft.com/office/officeart/2008/layout/VerticalCurvedList"/>
    <dgm:cxn modelId="{0E5A7265-47A6-4991-A50E-2C19151E1434}" srcId="{8238B978-BB18-4BCD-BDE0-CEB8214EEFCC}" destId="{156D056C-2A07-477D-B253-A7B1A3C26A58}" srcOrd="2" destOrd="0" parTransId="{54BD9DB5-649E-4F84-AD3F-AB29ACFACF31}" sibTransId="{B67D3BD9-CD77-4D17-9D61-320683752DD7}"/>
    <dgm:cxn modelId="{BBF7949A-3C6E-46B3-AC19-86B5F323E267}" srcId="{8238B978-BB18-4BCD-BDE0-CEB8214EEFCC}" destId="{0A208655-8907-49DE-8ED0-D61DEB167BCC}" srcOrd="0" destOrd="0" parTransId="{5D1EDAB9-BFBE-43A4-9068-20A2AB1708E7}" sibTransId="{3ED18BC4-662C-4788-88FF-6F618F390D97}"/>
    <dgm:cxn modelId="{41C8D60F-DC44-4BE7-BB57-E1A78DE6BC57}" type="presOf" srcId="{3ED18BC4-662C-4788-88FF-6F618F390D97}" destId="{EB30504D-264D-45F6-BEDB-623F5D74631E}" srcOrd="0" destOrd="0" presId="urn:microsoft.com/office/officeart/2008/layout/VerticalCurvedList"/>
    <dgm:cxn modelId="{CE406369-3FB3-4BB8-8B95-3409F2F519C2}" type="presParOf" srcId="{0352B9D2-505C-4C16-A607-60B681156CE8}" destId="{3EC3EDC6-8E40-4733-BD96-B4D6214AAE78}" srcOrd="0" destOrd="0" presId="urn:microsoft.com/office/officeart/2008/layout/VerticalCurvedList"/>
    <dgm:cxn modelId="{1F47A17F-F39A-4E0C-BCD5-6AA7E486F2FA}" type="presParOf" srcId="{3EC3EDC6-8E40-4733-BD96-B4D6214AAE78}" destId="{62F29A70-5E24-4331-A4D9-2075C9879FC4}" srcOrd="0" destOrd="0" presId="urn:microsoft.com/office/officeart/2008/layout/VerticalCurvedList"/>
    <dgm:cxn modelId="{13ED7EB1-1338-4CE2-A935-B05BC3BC4154}" type="presParOf" srcId="{62F29A70-5E24-4331-A4D9-2075C9879FC4}" destId="{622175B2-E656-46B6-8613-E12C5750FA77}" srcOrd="0" destOrd="0" presId="urn:microsoft.com/office/officeart/2008/layout/VerticalCurvedList"/>
    <dgm:cxn modelId="{5D769F71-217B-4FBC-8E82-ABDEC3BB00F4}" type="presParOf" srcId="{62F29A70-5E24-4331-A4D9-2075C9879FC4}" destId="{EB30504D-264D-45F6-BEDB-623F5D74631E}" srcOrd="1" destOrd="0" presId="urn:microsoft.com/office/officeart/2008/layout/VerticalCurvedList"/>
    <dgm:cxn modelId="{1D9FF354-4D60-4801-AC0D-B9CA8DBB4220}" type="presParOf" srcId="{62F29A70-5E24-4331-A4D9-2075C9879FC4}" destId="{4BB827DD-499B-41CD-B6DE-0147ECD3791B}" srcOrd="2" destOrd="0" presId="urn:microsoft.com/office/officeart/2008/layout/VerticalCurvedList"/>
    <dgm:cxn modelId="{B5920E1E-6A14-49EB-9A19-0C500CC82677}" type="presParOf" srcId="{62F29A70-5E24-4331-A4D9-2075C9879FC4}" destId="{B6F8F26A-8938-4F93-AC08-2CAB232296DA}" srcOrd="3" destOrd="0" presId="urn:microsoft.com/office/officeart/2008/layout/VerticalCurvedList"/>
    <dgm:cxn modelId="{7D2C84E9-6C85-4896-B958-6B371155A0F3}" type="presParOf" srcId="{3EC3EDC6-8E40-4733-BD96-B4D6214AAE78}" destId="{8B1AB454-FF0E-4266-9E11-D5169AFB9938}" srcOrd="1" destOrd="0" presId="urn:microsoft.com/office/officeart/2008/layout/VerticalCurvedList"/>
    <dgm:cxn modelId="{A850257F-968D-45BC-97C5-0FDCD2E0C2F3}" type="presParOf" srcId="{3EC3EDC6-8E40-4733-BD96-B4D6214AAE78}" destId="{F662DB51-416E-41DB-8675-594669E561E9}" srcOrd="2" destOrd="0" presId="urn:microsoft.com/office/officeart/2008/layout/VerticalCurvedList"/>
    <dgm:cxn modelId="{6A2D9DAD-9EFF-473E-86A4-83B1CD9D6E3A}" type="presParOf" srcId="{F662DB51-416E-41DB-8675-594669E561E9}" destId="{40C12EB3-1D7A-4E5A-9285-19F10BFB584E}" srcOrd="0" destOrd="0" presId="urn:microsoft.com/office/officeart/2008/layout/VerticalCurvedList"/>
    <dgm:cxn modelId="{ECC754A2-DBCB-4B57-96B8-ADA0D44E26EB}" type="presParOf" srcId="{3EC3EDC6-8E40-4733-BD96-B4D6214AAE78}" destId="{E3FE22B4-6B5A-420F-B54E-5D3BD638EE08}" srcOrd="3" destOrd="0" presId="urn:microsoft.com/office/officeart/2008/layout/VerticalCurvedList"/>
    <dgm:cxn modelId="{EEE8E0EB-B3E2-49E4-A580-90C0FD63C0EA}" type="presParOf" srcId="{3EC3EDC6-8E40-4733-BD96-B4D6214AAE78}" destId="{F52465D2-B166-4AA1-96DE-E0828F30B40D}" srcOrd="4" destOrd="0" presId="urn:microsoft.com/office/officeart/2008/layout/VerticalCurvedList"/>
    <dgm:cxn modelId="{651CF555-8179-4EE4-91A5-A0CDEA0AD620}" type="presParOf" srcId="{F52465D2-B166-4AA1-96DE-E0828F30B40D}" destId="{D3A99FE4-5989-4E71-AE83-20DF0D171C16}" srcOrd="0" destOrd="0" presId="urn:microsoft.com/office/officeart/2008/layout/VerticalCurvedList"/>
    <dgm:cxn modelId="{5056A694-8193-4B3C-912C-75E222FA12F8}" type="presParOf" srcId="{3EC3EDC6-8E40-4733-BD96-B4D6214AAE78}" destId="{74C5FAAC-132E-4DD6-A9D7-EE084AF5AB53}" srcOrd="5" destOrd="0" presId="urn:microsoft.com/office/officeart/2008/layout/VerticalCurvedList"/>
    <dgm:cxn modelId="{C5BE1770-D148-49EB-87E2-1A6C65E140BB}" type="presParOf" srcId="{3EC3EDC6-8E40-4733-BD96-B4D6214AAE78}" destId="{3F52F4F1-8229-4E96-A389-55DD849252FA}" srcOrd="6" destOrd="0" presId="urn:microsoft.com/office/officeart/2008/layout/VerticalCurvedList"/>
    <dgm:cxn modelId="{B1CC59AE-DE1F-48AC-8339-0A7DA4B3C428}" type="presParOf" srcId="{3F52F4F1-8229-4E96-A389-55DD849252FA}" destId="{C568C7F0-284D-4910-B666-BBD438CA23B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0504D-264D-45F6-BEDB-623F5D74631E}">
      <dsp:nvSpPr>
        <dsp:cNvPr id="0" name=""/>
        <dsp:cNvSpPr/>
      </dsp:nvSpPr>
      <dsp:spPr>
        <a:xfrm>
          <a:off x="-5637106" y="-869603"/>
          <a:ext cx="6763644" cy="6763644"/>
        </a:xfrm>
        <a:prstGeom prst="blockArc">
          <a:avLst>
            <a:gd name="adj1" fmla="val 18900000"/>
            <a:gd name="adj2" fmla="val 2700000"/>
            <a:gd name="adj3" fmla="val 319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6E851-944E-4DC5-8793-58FD647EEBD4}">
      <dsp:nvSpPr>
        <dsp:cNvPr id="0" name=""/>
        <dsp:cNvSpPr/>
      </dsp:nvSpPr>
      <dsp:spPr>
        <a:xfrm>
          <a:off x="923617" y="717791"/>
          <a:ext cx="7955753" cy="14353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933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Fourier Series in the interval </a:t>
          </a:r>
          <a14:m xmlns:a14="http://schemas.microsoft.com/office/drawing/2010/main">
            <m:oMath xmlns:m="http://schemas.openxmlformats.org/officeDocument/2006/math">
              <m:r>
                <a:rPr lang="en-US" sz="3200" b="1" kern="1200">
                  <a:latin typeface="Cambria Math" panose="02040503050406030204" pitchFamily="18" charset="0"/>
                </a:rPr>
                <m:t>(</m:t>
              </m:r>
              <m:r>
                <a:rPr lang="en-US" sz="3200" b="1" i="0" kern="1200" smtClean="0">
                  <a:latin typeface="Cambria Math" panose="02040503050406030204" pitchFamily="18" charset="0"/>
                </a:rPr>
                <m:t>𝟎</m:t>
              </m:r>
              <m:r>
                <a:rPr lang="en-US" sz="3200" b="1" i="0" kern="1200" smtClean="0">
                  <a:latin typeface="Cambria Math" panose="02040503050406030204" pitchFamily="18" charset="0"/>
                </a:rPr>
                <m:t>,</m:t>
              </m:r>
              <m:r>
                <a:rPr lang="en-US" sz="3200" b="1" i="1" kern="1200">
                  <a:latin typeface="Cambria Math" panose="02040503050406030204" pitchFamily="18" charset="0"/>
                </a:rPr>
                <m:t>𝟐𝐋</m:t>
              </m:r>
              <m:r>
                <a:rPr lang="en-US" sz="3200" b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US" sz="3200" kern="1200" dirty="0"/>
        </a:p>
      </dsp:txBody>
      <dsp:txXfrm>
        <a:off x="923617" y="717791"/>
        <a:ext cx="7955753" cy="1435381"/>
      </dsp:txXfrm>
    </dsp:sp>
    <dsp:sp modelId="{C568C7F0-284D-4910-B666-BBD438CA23B6}">
      <dsp:nvSpPr>
        <dsp:cNvPr id="0" name=""/>
        <dsp:cNvSpPr/>
      </dsp:nvSpPr>
      <dsp:spPr>
        <a:xfrm>
          <a:off x="26503" y="538368"/>
          <a:ext cx="1794226" cy="17942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CFA24-B3E4-449A-9C3B-B46CD7FC2454}">
      <dsp:nvSpPr>
        <dsp:cNvPr id="0" name=""/>
        <dsp:cNvSpPr/>
      </dsp:nvSpPr>
      <dsp:spPr>
        <a:xfrm>
          <a:off x="923617" y="2871265"/>
          <a:ext cx="7955753" cy="14353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933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Fourier Series in the interval </a:t>
          </a:r>
          <a14:m xmlns:a14="http://schemas.microsoft.com/office/drawing/2010/main">
            <m:oMath xmlns:m="http://schemas.openxmlformats.org/officeDocument/2006/math">
              <m:r>
                <a:rPr lang="en-US" sz="3200" b="1" kern="1200">
                  <a:latin typeface="Cambria Math" panose="02040503050406030204" pitchFamily="18" charset="0"/>
                </a:rPr>
                <m:t>(</m:t>
              </m:r>
              <m:r>
                <a:rPr lang="en-US" sz="3200" b="1" i="0" kern="1200" smtClean="0">
                  <a:latin typeface="Cambria Math" panose="02040503050406030204" pitchFamily="18" charset="0"/>
                </a:rPr>
                <m:t>−</m:t>
              </m:r>
              <m:r>
                <a:rPr lang="en-US" sz="3200" b="1" i="0" kern="1200" smtClean="0">
                  <a:latin typeface="Cambria Math" panose="02040503050406030204" pitchFamily="18" charset="0"/>
                </a:rPr>
                <m:t>𝐋</m:t>
              </m:r>
              <m:r>
                <a:rPr lang="en-US" sz="3200" b="1" i="0" kern="1200" smtClean="0">
                  <a:latin typeface="Cambria Math" panose="02040503050406030204" pitchFamily="18" charset="0"/>
                </a:rPr>
                <m:t>,</m:t>
              </m:r>
              <m:r>
                <a:rPr lang="en-US" sz="3200" b="1" i="1" kern="1200">
                  <a:latin typeface="Cambria Math" panose="02040503050406030204" pitchFamily="18" charset="0"/>
                </a:rPr>
                <m:t>𝐋</m:t>
              </m:r>
              <m:r>
                <a:rPr lang="en-US" sz="3200" b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US" sz="3200" kern="1200" dirty="0"/>
        </a:p>
      </dsp:txBody>
      <dsp:txXfrm>
        <a:off x="923617" y="2871265"/>
        <a:ext cx="7955753" cy="1435381"/>
      </dsp:txXfrm>
    </dsp:sp>
    <dsp:sp modelId="{B9740153-49D1-4CAC-8ADD-AE8ABB2641DF}">
      <dsp:nvSpPr>
        <dsp:cNvPr id="0" name=""/>
        <dsp:cNvSpPr/>
      </dsp:nvSpPr>
      <dsp:spPr>
        <a:xfrm>
          <a:off x="26503" y="2691842"/>
          <a:ext cx="1794226" cy="17942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0504D-264D-45F6-BEDB-623F5D74631E}">
      <dsp:nvSpPr>
        <dsp:cNvPr id="0" name=""/>
        <dsp:cNvSpPr/>
      </dsp:nvSpPr>
      <dsp:spPr>
        <a:xfrm>
          <a:off x="-5679939" y="-869603"/>
          <a:ext cx="6763644" cy="6763644"/>
        </a:xfrm>
        <a:prstGeom prst="blockArc">
          <a:avLst>
            <a:gd name="adj1" fmla="val 18900000"/>
            <a:gd name="adj2" fmla="val 2700000"/>
            <a:gd name="adj3" fmla="val 31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AB454-FF0E-4266-9E11-D5169AFB9938}">
      <dsp:nvSpPr>
        <dsp:cNvPr id="0" name=""/>
        <dsp:cNvSpPr/>
      </dsp:nvSpPr>
      <dsp:spPr>
        <a:xfrm>
          <a:off x="697391" y="502443"/>
          <a:ext cx="8139145" cy="10048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63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Polynomial function</a:t>
          </a:r>
          <a:endParaRPr lang="en-US" sz="4000" kern="1200" dirty="0"/>
        </a:p>
      </dsp:txBody>
      <dsp:txXfrm>
        <a:off x="697391" y="502443"/>
        <a:ext cx="8139145" cy="1004887"/>
      </dsp:txXfrm>
    </dsp:sp>
    <dsp:sp modelId="{40C12EB3-1D7A-4E5A-9285-19F10BFB584E}">
      <dsp:nvSpPr>
        <dsp:cNvPr id="0" name=""/>
        <dsp:cNvSpPr/>
      </dsp:nvSpPr>
      <dsp:spPr>
        <a:xfrm>
          <a:off x="69337" y="376832"/>
          <a:ext cx="1256109" cy="1256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FE22B4-6B5A-420F-B54E-5D3BD638EE08}">
      <dsp:nvSpPr>
        <dsp:cNvPr id="0" name=""/>
        <dsp:cNvSpPr/>
      </dsp:nvSpPr>
      <dsp:spPr>
        <a:xfrm>
          <a:off x="1062668" y="2009775"/>
          <a:ext cx="7773869" cy="1004887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63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Exponential function</a:t>
          </a:r>
          <a:endParaRPr lang="en-US" sz="4000" kern="1200" dirty="0"/>
        </a:p>
      </dsp:txBody>
      <dsp:txXfrm>
        <a:off x="1062668" y="2009775"/>
        <a:ext cx="7773869" cy="1004887"/>
      </dsp:txXfrm>
    </dsp:sp>
    <dsp:sp modelId="{D3A99FE4-5989-4E71-AE83-20DF0D171C16}">
      <dsp:nvSpPr>
        <dsp:cNvPr id="0" name=""/>
        <dsp:cNvSpPr/>
      </dsp:nvSpPr>
      <dsp:spPr>
        <a:xfrm>
          <a:off x="434613" y="1884164"/>
          <a:ext cx="1256109" cy="1256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C5FAAC-132E-4DD6-A9D7-EE084AF5AB53}">
      <dsp:nvSpPr>
        <dsp:cNvPr id="0" name=""/>
        <dsp:cNvSpPr/>
      </dsp:nvSpPr>
      <dsp:spPr>
        <a:xfrm>
          <a:off x="697391" y="3517106"/>
          <a:ext cx="8139145" cy="1004887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63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Trigonometric function</a:t>
          </a:r>
          <a:endParaRPr lang="en-US" sz="4000" kern="1200" dirty="0"/>
        </a:p>
      </dsp:txBody>
      <dsp:txXfrm>
        <a:off x="697391" y="3517106"/>
        <a:ext cx="8139145" cy="1004887"/>
      </dsp:txXfrm>
    </dsp:sp>
    <dsp:sp modelId="{C568C7F0-284D-4910-B666-BBD438CA23B6}">
      <dsp:nvSpPr>
        <dsp:cNvPr id="0" name=""/>
        <dsp:cNvSpPr/>
      </dsp:nvSpPr>
      <dsp:spPr>
        <a:xfrm>
          <a:off x="69337" y="3391495"/>
          <a:ext cx="1256109" cy="1256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7319E-4163-46E3-B05B-9DA74FCFFB60}" type="datetimeFigureOut">
              <a:rPr lang="en-US" smtClean="0"/>
              <a:t>20-07-2017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FC100-348B-4C71-9A28-C51500682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3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3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5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3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2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9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05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8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7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5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36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2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6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3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0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19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1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8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61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3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53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3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9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35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11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73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3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FC100-348B-4C71-9A28-C515006821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8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0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9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1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4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363" y="6356351"/>
            <a:ext cx="8589462" cy="365125"/>
          </a:xfr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>
            <a:lvl1pPr>
              <a:defRPr sz="16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b="1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18361" y="300051"/>
            <a:ext cx="8589463" cy="37577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 algn="l"/>
            <a:r>
              <a:rPr lang="en-US" dirty="0" smtClean="0"/>
              <a:t>Unit-2</a:t>
            </a:r>
            <a:br>
              <a:rPr lang="en-US" dirty="0" smtClean="0"/>
            </a:br>
            <a:r>
              <a:rPr lang="en-US" dirty="0" smtClean="0"/>
              <a:t>Fourier series &amp; Integral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2130002</a:t>
            </a:r>
            <a:r>
              <a:rPr lang="en-US" sz="2800" b="1" i="1" dirty="0" smtClean="0"/>
              <a:t> – </a:t>
            </a:r>
            <a:r>
              <a:rPr lang="en-US" b="1" dirty="0" smtClean="0"/>
              <a:t>Advanced Engineering Mathematics </a:t>
            </a:r>
            <a:endParaRPr lang="en-US" b="1" i="1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600046" y="4473446"/>
            <a:ext cx="5826092" cy="1467259"/>
            <a:chOff x="1798390" y="4281814"/>
            <a:chExt cx="5826092" cy="146725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819" y="4281814"/>
              <a:ext cx="3712592" cy="98163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798390" y="5225853"/>
              <a:ext cx="58260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evue BT" panose="04030805020D020208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Humanities &amp; Science Department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evue BT" panose="04030805020D02020802" pitchFamily="8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64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17" y="100082"/>
            <a:ext cx="8905461" cy="867327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" y="1152939"/>
            <a:ext cx="8905461" cy="5024024"/>
          </a:xfrm>
        </p:spPr>
        <p:txBody>
          <a:bodyPr/>
          <a:lstStyle>
            <a:lvl1pPr marL="292100" indent="-292100" algn="just">
              <a:lnSpc>
                <a:spcPct val="100000"/>
              </a:lnSpc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1pPr>
            <a:lvl2pPr marL="688975" indent="-346075" algn="just">
              <a:lnSpc>
                <a:spcPct val="100000"/>
              </a:lnSpc>
              <a:buFont typeface="Wingdings" panose="05000000000000000000" pitchFamily="2" charset="2"/>
              <a:buChar char="ü"/>
              <a:defRPr sz="2400">
                <a:latin typeface="Cambria" panose="02040503050406030204" pitchFamily="18" charset="0"/>
              </a:defRPr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017" y="6356351"/>
            <a:ext cx="8905461" cy="365125"/>
          </a:xfrm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4642" y="6356351"/>
            <a:ext cx="516835" cy="365125"/>
          </a:xfrm>
        </p:spPr>
        <p:txBody>
          <a:bodyPr/>
          <a:lstStyle>
            <a:lvl1pPr>
              <a:defRPr sz="140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F5C9723F-93B8-42B5-83CE-B3F9BE5AFA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9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e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" y="185530"/>
            <a:ext cx="8905461" cy="5991433"/>
          </a:xfrm>
        </p:spPr>
        <p:txBody>
          <a:bodyPr/>
          <a:lstStyle>
            <a:lvl1pPr marL="292100" indent="-292100" algn="just">
              <a:lnSpc>
                <a:spcPct val="100000"/>
              </a:lnSpc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1pPr>
            <a:lvl2pPr marL="688975" indent="-346075" algn="just">
              <a:lnSpc>
                <a:spcPct val="100000"/>
              </a:lnSpc>
              <a:buFont typeface="Wingdings" panose="05000000000000000000" pitchFamily="2" charset="2"/>
              <a:buChar char="ü"/>
              <a:defRPr sz="2400">
                <a:latin typeface="Cambria" panose="02040503050406030204" pitchFamily="18" charset="0"/>
              </a:defRPr>
            </a:lvl2pPr>
            <a:lvl3pPr algn="just">
              <a:defRPr/>
            </a:lvl3pPr>
            <a:lvl4pPr algn="just"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017" y="6356351"/>
            <a:ext cx="8905461" cy="365125"/>
          </a:xfrm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4642" y="6356351"/>
            <a:ext cx="516835" cy="365125"/>
          </a:xfrm>
        </p:spPr>
        <p:txBody>
          <a:bodyPr/>
          <a:lstStyle>
            <a:lvl1pPr>
              <a:defRPr sz="140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F5C9723F-93B8-42B5-83CE-B3F9BE5AFA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e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017" y="172278"/>
            <a:ext cx="4408833" cy="6004685"/>
          </a:xfrm>
        </p:spPr>
        <p:txBody>
          <a:bodyPr>
            <a:normAutofit/>
          </a:bodyPr>
          <a:lstStyle>
            <a:lvl1pPr marL="344488" indent="-344488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1pPr>
            <a:lvl2pPr marL="688975" indent="-346075">
              <a:buFont typeface="Wingdings" panose="05000000000000000000" pitchFamily="2" charset="2"/>
              <a:buChar char="ü"/>
              <a:defRPr sz="2400">
                <a:latin typeface="Cambria" panose="02040503050406030204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72278"/>
            <a:ext cx="4382327" cy="6004685"/>
          </a:xfrm>
        </p:spPr>
        <p:txBody>
          <a:bodyPr>
            <a:normAutofit/>
          </a:bodyPr>
          <a:lstStyle>
            <a:lvl1pPr marL="396875" indent="-396875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</a:defRPr>
            </a:lvl1pPr>
            <a:lvl2pPr marL="741363" indent="-398463">
              <a:buFont typeface="Wingdings" panose="05000000000000000000" pitchFamily="2" charset="2"/>
              <a:buChar char="ü"/>
              <a:defRPr sz="24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017" y="6356351"/>
            <a:ext cx="8905461" cy="365125"/>
          </a:xfrm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4642" y="6356351"/>
            <a:ext cx="516835" cy="365125"/>
          </a:xfrm>
        </p:spPr>
        <p:txBody>
          <a:bodyPr/>
          <a:lstStyle>
            <a:lvl1pPr>
              <a:defRPr sz="140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F5C9723F-93B8-42B5-83CE-B3F9BE5AFA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9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9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5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0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723F-93B8-42B5-83CE-B3F9BE5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2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1493" y="201748"/>
            <a:ext cx="8666332" cy="375774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sz="6700" dirty="0" smtClean="0">
                <a:solidFill>
                  <a:schemeClr val="bg1"/>
                </a:solidFill>
              </a:rPr>
              <a:t>Unit-2</a:t>
            </a:r>
            <a:br>
              <a:rPr lang="en-US" sz="6700" dirty="0" smtClean="0">
                <a:solidFill>
                  <a:schemeClr val="bg1"/>
                </a:solidFill>
              </a:rPr>
            </a:br>
            <a:r>
              <a:rPr lang="en-US" sz="6700" dirty="0" smtClean="0">
                <a:solidFill>
                  <a:schemeClr val="bg1"/>
                </a:solidFill>
              </a:rPr>
              <a:t>Fourier series &amp; Integral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800" b="1" i="1" dirty="0" smtClean="0">
                <a:solidFill>
                  <a:schemeClr val="bg1"/>
                </a:solidFill>
              </a:rPr>
              <a:t>2130002 </a:t>
            </a:r>
            <a:r>
              <a:rPr lang="en-US" sz="2800" b="1" i="1" dirty="0">
                <a:solidFill>
                  <a:schemeClr val="bg1"/>
                </a:solidFill>
              </a:rPr>
              <a:t>– </a:t>
            </a:r>
            <a:r>
              <a:rPr lang="en-US" sz="2800" b="1" i="1" dirty="0" smtClean="0">
                <a:solidFill>
                  <a:schemeClr val="bg1"/>
                </a:solidFill>
              </a:rPr>
              <a:t>Advanced Engineering Mathematics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Polynomial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lang="en-US" dirty="0" smtClean="0"/>
                  <a:t>Leibnitz’s Formula (When Function is Polynomial Function)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are successive derivatives of u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are successive integrals of v. </a:t>
                </a:r>
              </a:p>
              <a:p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as per LIATE order.</a:t>
                </a:r>
              </a:p>
              <a:p>
                <a:pPr marL="0" indent="0">
                  <a:buNone/>
                </a:pPr>
                <a:r>
                  <a:rPr lang="en-US" dirty="0"/>
                  <a:t>Where,	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</a:rPr>
                  <a:t>L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means Logarithmic Function	</a:t>
                </a:r>
                <a:endParaRPr lang="en-US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</a:rPr>
                  <a:t>I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means Invertible Function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A means Algebraic </a:t>
                </a: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</a:rPr>
                  <a:t>Function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</a:rPr>
                  <a:t>T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means Trigonometric Function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E means Exponential </a:t>
                </a: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</a:rPr>
                  <a:t>Function</a:t>
                </a:r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1699" r="-1095" b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lang="en-US" sz="3600" b="1" cap="all" dirty="0"/>
                  <a:t>Half range cosine series </a:t>
                </a:r>
                <a:r>
                  <a:rPr lang="en-US" sz="3600" b="1" cap="all" dirty="0" smtClean="0"/>
                  <a:t>in </a:t>
                </a:r>
                <a14:m>
                  <m:oMath xmlns:m="http://schemas.openxmlformats.org/officeDocument/2006/math">
                    <m:r>
                      <a:rPr lang="en-US" sz="3600" b="1" cap="all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1" i="1" cap="all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cap="all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cap="all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3600" b="1" cap="all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53" t="-699"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800" b="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b="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 smtClean="0">
                    <a:ea typeface="Impact" panose="020B0806030902050204" pitchFamily="34" charset="0"/>
                    <a:cs typeface="Shruti" panose="020B0502040204020203" pitchFamily="34" charset="0"/>
                  </a:rPr>
                  <a:t>Where </a:t>
                </a:r>
                <a:r>
                  <a:rPr lang="en-US" sz="2800" dirty="0">
                    <a:ea typeface="Impact" panose="020B0806030902050204" pitchFamily="34" charset="0"/>
                    <a:cs typeface="Shruti" panose="020B0502040204020203" pitchFamily="34" charset="0"/>
                  </a:rPr>
                  <a:t>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sz="2800" b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 are given by </a:t>
                </a:r>
                <a:endParaRPr lang="en-US" sz="280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,  </m:t>
                      </m:r>
                    </m:oMath>
                  </m:oMathPara>
                </a14:m>
                <a:endParaRPr lang="en-US" sz="2800" i="1" dirty="0" smtClean="0">
                  <a:effectLst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  <m:r>
                        <a:rPr lang="en-US" sz="2800" b="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44658" y="1146798"/>
                <a:ext cx="6234514" cy="158063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58" y="1146798"/>
                <a:ext cx="6234514" cy="158063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lang="en-US" sz="3600" b="1" cap="all" dirty="0"/>
                  <a:t>Half range </a:t>
                </a:r>
                <a:r>
                  <a:rPr lang="en-US" sz="3600" b="1" cap="all" dirty="0" smtClean="0"/>
                  <a:t>sine </a:t>
                </a:r>
                <a:r>
                  <a:rPr lang="en-US" sz="3600" b="1" cap="all" dirty="0"/>
                  <a:t>series </a:t>
                </a:r>
                <a:r>
                  <a:rPr lang="en-US" sz="3600" b="1" cap="all" dirty="0" smtClean="0"/>
                  <a:t>in </a:t>
                </a:r>
                <a14:m>
                  <m:oMath xmlns:m="http://schemas.openxmlformats.org/officeDocument/2006/math">
                    <m:r>
                      <a:rPr lang="en-US" sz="3600" b="1" cap="all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1" i="1" cap="all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cap="all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cap="all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3600" b="1" cap="all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53" t="-699"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80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800" dirty="0" smtClean="0"/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800" dirty="0" smtClean="0"/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800" dirty="0" smtClean="0"/>
                  <a:t>Where </a:t>
                </a:r>
                <a:r>
                  <a:rPr lang="en-US" sz="2800" dirty="0"/>
                  <a:t>the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/>
                  <a:t> is given by </a:t>
                </a:r>
                <a:endParaRPr lang="en-US" sz="2800" dirty="0" smtClean="0"/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3323" y="1351749"/>
                <a:ext cx="5454869" cy="167523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3" y="1351749"/>
                <a:ext cx="5454869" cy="167523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6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</a:t>
                </a:r>
                <a:r>
                  <a:rPr lang="en-US" sz="28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Fourier cosine series for </a:t>
                </a:r>
                <a14:m>
                  <m:oMath xmlns:m="http://schemas.openxmlformats.org/officeDocument/2006/math"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0&lt;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Solution :   </a:t>
                </a:r>
                <a:r>
                  <a:rPr lang="en-US" sz="28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 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sz="2800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0" indent="0">
                  <a:buNone/>
                </a:pPr>
                <a:endParaRPr lang="en-US" sz="2800" dirty="0" smtClean="0">
                  <a:effectLst/>
                  <a:latin typeface="Georgia" panose="02040502050405020303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Half </a:t>
                </a:r>
                <a:r>
                  <a:rPr lang="en-US" sz="2800" dirty="0"/>
                  <a:t>range cosine series </a:t>
                </a:r>
                <a:r>
                  <a:rPr lang="en-US" sz="2800" dirty="0" smtClean="0"/>
                  <a:t>is </a:t>
                </a:r>
                <a:r>
                  <a:rPr lang="en-US" sz="2800" dirty="0"/>
                  <a:t>given by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369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898634" y="4067504"/>
                <a:ext cx="6112003" cy="148541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34" y="4067504"/>
                <a:ext cx="6112003" cy="148541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1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-173421"/>
                <a:ext cx="8905461" cy="635635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𝐚</m:t>
                          </m:r>
                        </m:e>
                        <m:sub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</m:sSub>
                      <m:r>
                        <a:rPr lang="en-US" sz="2800" b="1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𝐋</m:t>
                          </m:r>
                        </m:sup>
                        <m:e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1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1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𝐝𝐱</m:t>
                          </m:r>
                        </m:e>
                      </m:nary>
                      <m:r>
                        <a:rPr lang="en-US" sz="2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en-US" sz="2800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-173421"/>
                <a:ext cx="8905461" cy="635635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252253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0+2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−0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0+0−0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252253"/>
                <a:ext cx="8905461" cy="6227379"/>
              </a:xfrm>
              <a:blipFill rotWithShape="0">
                <a:blip r:embed="rId2"/>
                <a:stretch>
                  <a:fillRect b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8905461" cy="558858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4 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8905461" cy="5588585"/>
              </a:xfrm>
              <a:blipFill rotWithShape="0">
                <a:blip r:embed="rId3"/>
                <a:stretch>
                  <a:fillRect l="-10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620820" y="914399"/>
                <a:ext cx="5472752" cy="124194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𝑛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20" y="914399"/>
                <a:ext cx="5472752" cy="124194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800" dirty="0" smtClean="0">
                    <a:ea typeface="Impact" panose="020B0806030902050204" pitchFamily="34" charset="0"/>
                    <a:cs typeface="Shruti" panose="020B0502040204020203" pitchFamily="34" charset="0"/>
                  </a:rPr>
                  <a:t>Find Half range cosine series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func>
                  </m:oMath>
                </a14:m>
                <a:r>
                  <a:rPr lang="en-US" sz="2800" dirty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sz="2800" dirty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 </a:t>
                </a:r>
                <a:r>
                  <a:rPr lang="en-US" sz="2800" dirty="0" smtClean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and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800" dirty="0" smtClean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 </a:t>
                </a:r>
                <a:r>
                  <a:rPr lang="en-US" sz="2800" dirty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show </a:t>
                </a:r>
                <a:r>
                  <a:rPr lang="en-US" sz="2800" dirty="0" smtClean="0">
                    <a:effectLst/>
                    <a:ea typeface="Impact" panose="020B0806030902050204" pitchFamily="34" charset="0"/>
                    <a:cs typeface="Shruti" panose="020B0502040204020203" pitchFamily="34" charset="0"/>
                  </a:rPr>
                  <a:t>that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+…=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. </m:t>
                    </m:r>
                  </m:oMath>
                </a14:m>
                <a:endParaRPr lang="en-US" sz="2800" dirty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 smtClean="0"/>
                  <a:t>Solution :   </a:t>
                </a:r>
                <a:r>
                  <a:rPr lang="en-US" sz="28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𝑠𝑖𝑛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</m:t>
                    </m:r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sz="2800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/>
                  <a:t>Half range cosine series is given by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07265" y="4031888"/>
                <a:ext cx="6234514" cy="158063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65" y="4031888"/>
                <a:ext cx="6234514" cy="158063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8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−1−1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𝟐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                      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dhabi"/>
                            </a:rPr>
                            <m:t>∵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1+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1+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0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0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2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solidFill>
                      <a:srgbClr val="FF0000"/>
                    </a:solidFill>
                    <a:ea typeface="Times New Roman" panose="02020603050405020304" pitchFamily="18" charset="0"/>
                    <a:cs typeface="Aldhabi"/>
                  </a:rPr>
                  <a:t>		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/>
                          </a:rPr>
                          <m:t>∵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−1]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Polynomial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157767"/>
                <a:ext cx="8905461" cy="5024024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>
                    <a:solidFill>
                      <a:schemeClr val="tx1"/>
                    </a:solidFill>
                  </a:rPr>
                  <a:t>Leibnitz’s Formula (When Function is Polynomial Function)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e.g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l-PL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</m:e>
                          </m:func>
                        </m:e>
                      </m:nary>
                      <m:r>
                        <a:rPr lang="pl-PL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=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157767"/>
                <a:ext cx="8905461" cy="5024024"/>
              </a:xfrm>
              <a:blipFill rotWithShape="0">
                <a:blip r:embed="rId2"/>
                <a:stretch>
                  <a:fillRect l="-102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4203" y="3572630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03" y="3572630"/>
                <a:ext cx="5044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124" y="4539205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4" y="4539205"/>
                <a:ext cx="5044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659" r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4203" y="5435850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03" y="5435850"/>
                <a:ext cx="50449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21939" y="3414380"/>
                <a:ext cx="1972633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39" y="3414380"/>
                <a:ext cx="1972633" cy="8274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1939" y="4354379"/>
                <a:ext cx="1512345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39" y="4354379"/>
                <a:ext cx="1512345" cy="905120"/>
              </a:xfrm>
              <a:prstGeom prst="rect">
                <a:avLst/>
              </a:prstGeom>
              <a:blipFill rotWithShape="0">
                <a:blip r:embed="rId7"/>
                <a:stretch>
                  <a:fillRect r="-9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1939" y="5305531"/>
                <a:ext cx="1007849" cy="830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39" y="5305531"/>
                <a:ext cx="1007849" cy="830227"/>
              </a:xfrm>
              <a:prstGeom prst="rect">
                <a:avLst/>
              </a:prstGeom>
              <a:blipFill rotWithShape="0">
                <a:blip r:embed="rId8"/>
                <a:stretch>
                  <a:fillRect r="-3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0835" y="454532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5" y="4545329"/>
                <a:ext cx="50449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0110" y="5400023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0" y="5400023"/>
                <a:ext cx="50449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0110" y="356650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0" y="3566506"/>
                <a:ext cx="50449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5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5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 smtClean="0">
                    <a:effectLst/>
                    <a:ea typeface="Times New Roman" panose="02020603050405020304" pitchFamily="18" charset="0"/>
                    <a:cs typeface="Aldhabi"/>
                  </a:rPr>
                  <a:t>If </a:t>
                </a:r>
                <a:r>
                  <a:rPr lang="en-US" sz="2600" dirty="0">
                    <a:effectLst/>
                    <a:ea typeface="Times New Roman" panose="02020603050405020304" pitchFamily="18" charset="0"/>
                    <a:cs typeface="Aldhabi"/>
                  </a:rPr>
                  <a:t>n is odd,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1+</m:t>
                        </m:r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</m:t>
                        </m:r>
                      </m:sup>
                    </m:sSup>
                    <m:r>
                      <a:rPr lang="en-US" sz="26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=1</m:t>
                    </m:r>
                  </m:oMath>
                </a14:m>
                <a:r>
                  <a:rPr lang="en-US" sz="2600" dirty="0">
                    <a:effectLst/>
                    <a:ea typeface="Times New Roman" panose="02020603050405020304" pitchFamily="18" charset="0"/>
                    <a:cs typeface="Aldhab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bPr>
                      <m:e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𝑎</m:t>
                        </m:r>
                      </m:e>
                      <m:sub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</m:t>
                        </m:r>
                      </m:sub>
                    </m:sSub>
                    <m:r>
                      <a:rPr lang="en-US" sz="26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=0.</m:t>
                    </m:r>
                  </m:oMath>
                </a14:m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>
                    <a:solidFill>
                      <a:srgbClr val="FF0000"/>
                    </a:solidFill>
                    <a:effectLst/>
                    <a:ea typeface="Times New Roman" panose="02020603050405020304" pitchFamily="18" charset="0"/>
                    <a:cs typeface="Aldhabi"/>
                  </a:rPr>
                  <a:t>If n is even</a:t>
                </a:r>
                <a:r>
                  <a:rPr lang="en-US" sz="2600" dirty="0">
                    <a:effectLst/>
                    <a:ea typeface="Times New Roman" panose="02020603050405020304" pitchFamily="18" charset="0"/>
                    <a:cs typeface="Aldhabi"/>
                  </a:rPr>
                  <a:t>,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1+</m:t>
                        </m:r>
                        <m:r>
                          <a:rPr lang="en-US" sz="26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</m:t>
                        </m:r>
                      </m:sup>
                    </m:sSup>
                    <m:r>
                      <a:rPr lang="en-US" sz="26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=−1</m:t>
                    </m:r>
                  </m:oMath>
                </a14:m>
                <a:r>
                  <a:rPr lang="en-US" sz="2600" dirty="0">
                    <a:effectLst/>
                    <a:ea typeface="Times New Roman" panose="02020603050405020304" pitchFamily="18" charset="0"/>
                    <a:cs typeface="Aldhabi"/>
                  </a:rPr>
                  <a:t>.</a:t>
                </a:r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−1]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9779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600" b="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num>
                        <m:den>
                          <m:r>
                            <a:rPr lang="en-US" sz="2600" b="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b="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.</m:t>
                      </m:r>
                    </m:oMath>
                  </m:oMathPara>
                </a14:m>
                <a:endParaRPr lang="en-US" sz="26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6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600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/>
                  <a:t> is not defined at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. </a:t>
                </a: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Let </a:t>
                </a:r>
                <a:r>
                  <a:rPr lang="en-US" sz="2600" dirty="0"/>
                  <a:t>us find it separately.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 l="-123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1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∵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600" b="0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r>
                                        <a:rPr lang="en-US" sz="26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600" i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e>
                      </m:d>
                      <m:r>
                        <a:rPr lang="en-US" sz="26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b>
                      </m:sSub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</a:t>
                </a:r>
                <a:r>
                  <a:rPr lang="en-US" dirty="0"/>
                  <a:t>Fourier Half range cosine series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required </a:t>
                </a:r>
                <a:r>
                  <a:rPr lang="en-US" dirty="0"/>
                  <a:t>Half range cosine series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π</m:t>
                          </m:r>
                        </m:den>
                      </m:f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even</m:t>
                          </m:r>
                        </m:sub>
                        <m:sup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nx</m:t>
                              </m:r>
                            </m:e>
                          </m:func>
                        </m:e>
                      </m:nary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3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70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Half-range </a:t>
                </a:r>
                <a:r>
                  <a:rPr lang="en-US" sz="27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cosine series for </a:t>
                </a:r>
                <a14:m>
                  <m:oMath xmlns:m="http://schemas.openxmlformats.org/officeDocument/2006/math"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7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7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7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in  </a:t>
                </a:r>
                <a14:m>
                  <m:oMath xmlns:m="http://schemas.openxmlformats.org/officeDocument/2006/math"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0&lt;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7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700" dirty="0"/>
                  <a:t>Solution </a:t>
                </a:r>
                <a:r>
                  <a:rPr lang="en-US" sz="27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700" dirty="0" smtClean="0">
                    <a:ea typeface="Times New Roman" panose="02020603050405020304" pitchFamily="18" charset="0"/>
                    <a:cs typeface="Aldhabi"/>
                  </a:rPr>
                  <a:t>Here</a:t>
                </a:r>
                <a:r>
                  <a:rPr lang="en-US" sz="2700" dirty="0"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7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sSup>
                      <m:sSupPr>
                        <m:ctrlPr>
                          <a:rPr lang="en-US" sz="27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𝑒</m:t>
                        </m:r>
                      </m:e>
                      <m:sup>
                        <m:r>
                          <a:rPr lang="en-US" sz="27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−</m:t>
                        </m:r>
                        <m:r>
                          <a:rPr lang="en-US" sz="27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sup>
                    </m:sSup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  <m:r>
                      <a:rPr lang="en-US" sz="27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</m:oMath>
                </a14:m>
                <a:r>
                  <a:rPr lang="en-US" sz="2700" dirty="0">
                    <a:effectLst/>
                    <a:ea typeface="Times New Roman" panose="02020603050405020304" pitchFamily="18" charset="0"/>
                    <a:cs typeface="Aldhabi"/>
                  </a:rPr>
                  <a:t>.</a:t>
                </a:r>
                <a:endParaRPr lang="en-US" sz="27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</m:sSub>
                      <m:r>
                        <a:rPr lang="en-US" sz="27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7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7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7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7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7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700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7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7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7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7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700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sz="27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7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7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7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27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e>
                      </m:d>
                      <m:r>
                        <a:rPr lang="en-US" sz="27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7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7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7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sz="27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7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00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207007"/>
                <a:ext cx="8905461" cy="6149344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2500" b="0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5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    </m:t>
                      </m:r>
                      <m:r>
                        <a:rPr lang="en-US" sz="2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𝐻𝑒𝑟𝑒</m:t>
                          </m:r>
                          <m:r>
                            <a:rPr lang="en-US" sz="2500" b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,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=−1 ;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𝑏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5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5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5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5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𝑛𝑥</m:t>
                                      </m:r>
                                    </m:e>
                                  </m:func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sz="25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r>
                                        <a:rPr lang="en-US" sz="25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5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5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func>
                                <m:func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sz="2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5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5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207007"/>
                <a:ext cx="8905461" cy="614934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</a:t>
                </a:r>
                <a:r>
                  <a:rPr lang="en-US" dirty="0"/>
                  <a:t>Half range cosine series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</a:t>
                </a:r>
                <a:r>
                  <a:rPr lang="en-US" dirty="0"/>
                  <a:t>Half range cosine series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Half range sine series for </a:t>
                </a:r>
                <a14:m>
                  <m:oMath xmlns:m="http://schemas.openxmlformats.org/officeDocument/2006/math"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)=2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0&lt;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&lt;1.</m:t>
                    </m:r>
                  </m:oMath>
                </a14:m>
                <a:r>
                  <a:rPr lang="en-US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 smtClean="0"/>
                  <a:t>Solution :</a:t>
                </a: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 smtClean="0"/>
                  <a:t> </a:t>
                </a:r>
                <a:r>
                  <a:rPr lang="en-US" sz="2800" dirty="0"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;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/>
                  <a:t>Fourier Half range </a:t>
                </a:r>
                <a:r>
                  <a:rPr lang="en-US" sz="2800" dirty="0" smtClean="0"/>
                  <a:t>sine </a:t>
                </a:r>
                <a:r>
                  <a:rPr lang="en-US" sz="2800" dirty="0"/>
                  <a:t>series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is given by</a:t>
                </a:r>
                <a:endParaRPr lang="en-US" sz="28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4661" y="3974601"/>
                <a:ext cx="5454869" cy="146619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61" y="3974601"/>
                <a:ext cx="5454869" cy="146619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32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-124069"/>
                <a:ext cx="8905461" cy="6212405"/>
              </a:xfrm>
            </p:spPr>
            <p:txBody>
              <a:bodyPr>
                <a:normAutofit fontScale="92500"/>
              </a:bodyPr>
              <a:lstStyle/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=4</m:t>
                      </m:r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+0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-124069"/>
                <a:ext cx="8905461" cy="6212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Hence the Fourier </a:t>
                </a:r>
                <a:r>
                  <a:rPr lang="en-US" sz="2600" dirty="0"/>
                  <a:t>Half range sine series </a:t>
                </a:r>
                <a:r>
                  <a:rPr lang="en-US" sz="2600" dirty="0" smtClean="0"/>
                  <a:t>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 smtClean="0"/>
                  <a:t>We get the required Fourier </a:t>
                </a:r>
                <a:r>
                  <a:rPr lang="en-US" sz="2600" dirty="0"/>
                  <a:t>Half range sine series </a:t>
                </a:r>
                <a:r>
                  <a:rPr lang="en-US" sz="2600" dirty="0" smtClean="0"/>
                  <a:t>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2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𝑥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  <a:blipFill rotWithShape="0">
                <a:blip r:embed="rId3"/>
                <a:stretch>
                  <a:fillRect l="-1232" t="-885" r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371599" y="819808"/>
                <a:ext cx="6101256" cy="122971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9" y="819808"/>
                <a:ext cx="6101256" cy="122971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5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</a:t>
                </a:r>
                <a:r>
                  <a:rPr lang="en-US" dirty="0"/>
                  <a:t>Half range sine</a:t>
                </a:r>
                <a:r>
                  <a:rPr lang="en-US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 series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      ;0&lt;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;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dirty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/>
                  <a:t>Solution : </a:t>
                </a:r>
                <a:r>
                  <a:rPr lang="en-US" dirty="0">
                    <a:ea typeface="Calibri" panose="020F0502020204030204" pitchFamily="34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      ;0&lt;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;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</m:eqAr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 ;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𝐿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=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𝜋</m:t>
                    </m:r>
                  </m:oMath>
                </a14:m>
                <a:endParaRPr lang="en-US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Exponential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⇝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</m:func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3200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b="0" dirty="0" smtClean="0">
                    <a:solidFill>
                      <a:srgbClr val="FF000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-124069"/>
                <a:ext cx="9144000" cy="6212405"/>
              </a:xfrm>
            </p:spPr>
            <p:txBody>
              <a:bodyPr>
                <a:normAutofit fontScale="77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10795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-124069"/>
                <a:ext cx="9144000" cy="6212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35635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3563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</a:t>
                </a:r>
                <a:r>
                  <a:rPr lang="en-US" dirty="0"/>
                  <a:t>Fourier Half range sine </a:t>
                </a:r>
                <a:r>
                  <a:rPr lang="en-US" dirty="0" smtClean="0"/>
                  <a:t>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</a:t>
                </a:r>
                <a:r>
                  <a:rPr lang="en-US" dirty="0"/>
                  <a:t>Fourier Half range sine </a:t>
                </a:r>
                <a:r>
                  <a:rPr lang="en-US" dirty="0" smtClean="0"/>
                  <a:t>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61240" y="863018"/>
                <a:ext cx="5454869" cy="167523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40" y="863018"/>
                <a:ext cx="5454869" cy="167523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cap="all" dirty="0"/>
              <a:t>Fourier Integrals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 smtClean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</a:t>
                </a:r>
                <a:r>
                  <a:rPr lang="en-US" dirty="0" smtClean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by</a:t>
                </a: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Where</m:t>
                      </m:r>
                      <m:r>
                        <a:rPr lang="en-US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A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ωx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dx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    &amp; </m:t>
                      </m:r>
                    </m:oMath>
                  </m:oMathPara>
                </a14:m>
                <a:endParaRPr lang="en-US" dirty="0" smtClean="0">
                  <a:effectLst/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B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ωx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effectLst/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37629" y="1828800"/>
                <a:ext cx="6495395" cy="135583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29" y="1828800"/>
                <a:ext cx="6495395" cy="135583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4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cap="all" dirty="0"/>
              <a:t>Fourier Cosine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700" dirty="0" smtClean="0">
                    <a:ea typeface="Impact" panose="020B0806030902050204" pitchFamily="34" charset="0"/>
                    <a:cs typeface="Shruti" panose="020B0502040204020203" pitchFamily="34" charset="0"/>
                  </a:rPr>
                  <a:t>Fourier cosine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27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7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27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2700" dirty="0">
                    <a:ea typeface="Impact" panose="020B0806030902050204" pitchFamily="34" charset="0"/>
                    <a:cs typeface="Shruti" panose="020B0502040204020203" pitchFamily="34" charset="0"/>
                  </a:rPr>
                  <a:t> is given </a:t>
                </a:r>
                <a:r>
                  <a:rPr lang="en-US" sz="2700" dirty="0" smtClean="0">
                    <a:ea typeface="Impact" panose="020B0806030902050204" pitchFamily="34" charset="0"/>
                    <a:cs typeface="Shruti" panose="020B0502040204020203" pitchFamily="34" charset="0"/>
                  </a:rPr>
                  <a:t>by</a:t>
                </a: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Where</m:t>
                      </m:r>
                      <m:r>
                        <a:rPr lang="en-US" sz="27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A</m:t>
                      </m:r>
                      <m:d>
                        <m:d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ω</m:t>
                          </m:r>
                        </m:e>
                      </m:d>
                      <m:r>
                        <a:rPr lang="en-US" sz="27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b="0" i="0" smtClean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7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7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700" b="0" i="1" smtClean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7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7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7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7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7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7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ωx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7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dx</m:t>
                      </m:r>
                      <m:r>
                        <a:rPr lang="en-US" sz="27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   </m:t>
                      </m:r>
                    </m:oMath>
                  </m:oMathPara>
                </a14:m>
                <a:endParaRPr lang="en-US" sz="270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00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513491" y="2041103"/>
                <a:ext cx="5076496" cy="141154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  <m:r>
                                <a:rPr lang="en-US" sz="28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1" y="2041103"/>
                <a:ext cx="5076496" cy="141154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4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cap="all" dirty="0"/>
              <a:t>Fourier </a:t>
            </a:r>
            <a:r>
              <a:rPr lang="en-US" sz="3600" b="1" cap="all" dirty="0" smtClean="0"/>
              <a:t>sine </a:t>
            </a:r>
            <a:r>
              <a:rPr lang="en-US" sz="3600" b="1" cap="all" dirty="0"/>
              <a:t>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600" dirty="0" smtClean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sine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26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6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2600" i="0" dirty="0" smtClean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</a:t>
                </a:r>
                <a:r>
                  <a:rPr lang="en-US" sz="2600" dirty="0" smtClean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by</a:t>
                </a: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Where</m:t>
                      </m:r>
                      <m:r>
                        <a:rPr lang="en-US" sz="26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𝐵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l-GR" sz="2800" i="1" dirty="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sz="2800" i="1" dirty="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dx</m:t>
                      </m:r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   </m:t>
                      </m:r>
                    </m:oMath>
                  </m:oMathPara>
                </a14:m>
                <a:endParaRPr lang="en-US" sz="2600" dirty="0" smtClean="0">
                  <a:effectLst/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32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513491" y="2041103"/>
                <a:ext cx="5076496" cy="141154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1" y="2041103"/>
                <a:ext cx="5076496" cy="141154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75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838438"/>
                <a:ext cx="8905461" cy="538894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500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Using Fourier integral, Prove that</a:t>
                </a:r>
                <a:endParaRPr lang="en-US" sz="2500" dirty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500" i="1"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𝜔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𝜔</m:t>
                              </m:r>
                              <m:func>
                                <m:func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𝜔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 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𝑑</m:t>
                          </m:r>
                          <m:r>
                            <a:rPr lang="en-US" sz="25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𝜔</m:t>
                          </m:r>
                        </m:e>
                      </m:nary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500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00" i="1">
                                  <a:effectLst/>
                                  <a:latin typeface="Cambria Math" panose="02040503050406030204" pitchFamily="18" charset="0"/>
                                  <a:cs typeface="Aldhabi"/>
                                </a:rPr>
                              </m:ctrlPr>
                            </m:eqArrPr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      ;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&lt;0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      ;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5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 ;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5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sz="2500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.</m:t>
                      </m:r>
                    </m:oMath>
                  </m:oMathPara>
                </a14:m>
                <a:endParaRPr lang="en-US" sz="2500" dirty="0" smtClean="0">
                  <a:effectLst/>
                  <a:latin typeface="Georgia" panose="02040502050405020303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5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Solution: </a:t>
                </a:r>
                <a:r>
                  <a:rPr lang="en-US" sz="2500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</a:t>
                </a:r>
                <a:r>
                  <a:rPr lang="en-US" sz="25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5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5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5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</m:ctrlPr>
                          </m:eqArrPr>
                          <m:e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0      ;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𝑥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&lt;0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sz="25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5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      ;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𝑥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=0</m:t>
                            </m:r>
                          </m:e>
                          <m:e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</m:ctrlPr>
                              </m:sSupPr>
                              <m:e>
                                <m:r>
                                  <a:rPr lang="en-US" sz="25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5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−</m:t>
                                </m:r>
                                <m:r>
                                  <a:rPr lang="en-US" sz="25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 ;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𝑥</m:t>
                            </m:r>
                            <m:r>
                              <a:rPr lang="en-US" sz="25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500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5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25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5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25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by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5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838438"/>
                <a:ext cx="8905461" cy="5388942"/>
              </a:xfrm>
              <a:blipFill rotWithShape="0">
                <a:blip r:embed="rId2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166648" y="5202621"/>
                <a:ext cx="7002403" cy="102475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48" y="5202621"/>
                <a:ext cx="7002403" cy="1024759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93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73420"/>
                <a:ext cx="8905461" cy="618293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𝐴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(0)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)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𝜔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=0−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∵</m:t>
                          </m:r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−∞</m:t>
                              </m:r>
                            </m:sup>
                          </m:s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73420"/>
                <a:ext cx="8905461" cy="618293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73420"/>
                <a:ext cx="8905461" cy="618293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𝜔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=0−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IN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∵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−∞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1+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73420"/>
                <a:ext cx="8905461" cy="618293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A.E.M. (2130002)                                                          Darshan Institute of engineering &amp; Technology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>
                <a:solidFill>
                  <a:srgbClr val="FFC000">
                    <a:lumMod val="60000"/>
                    <a:lumOff val="40000"/>
                  </a:srgbClr>
                </a:solidFill>
              </a:rPr>
              <a:pPr/>
              <a:t>128</a:t>
            </a:fld>
            <a:endParaRPr lang="en-US" dirty="0">
              <a:solidFill>
                <a:srgbClr val="FFC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lvl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by</a:t>
                </a: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b="0" i="0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Aldhabi"/>
                                </a:rPr>
                              </m:ctrlPr>
                            </m:eqArrPr>
                            <m:e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      ;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x</m:t>
                              </m:r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&lt;0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      ;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x</m:t>
                              </m:r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π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x</m:t>
                              </m:r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 l="-102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70070" y="851338"/>
                <a:ext cx="6495395" cy="135583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70" y="851338"/>
                <a:ext cx="6495395" cy="135583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0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Exponential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137173"/>
                <a:ext cx="8905461" cy="502402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⇝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dirty="0" err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dirty="0" err="1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</m:func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dirty="0" err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</m:func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sz="2800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b="0" dirty="0" smtClean="0">
                    <a:solidFill>
                      <a:srgbClr val="FF0000"/>
                    </a:solidFill>
                  </a:rPr>
                  <a:t>							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 &amp;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dirty="0" err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137173"/>
                <a:ext cx="8905461" cy="502402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533745"/>
                <a:ext cx="8905461" cy="557756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ea typeface="Impact" panose="020B0806030902050204" pitchFamily="34" charset="0"/>
                    <a:cs typeface="Shruti" panose="020B0502040204020203" pitchFamily="34" charset="0"/>
                  </a:rPr>
                  <a:t>Find the Fourier integral representation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  <m:r>
                      <a:rPr lang="en-US" b="0" i="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eqArrPr>
                          <m:e>
                            <m:r>
                              <a:rPr lang="en-US" b="0" i="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1  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effectLst/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US" b="0" i="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b="0" i="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0  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effectLst/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US" b="0" i="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&gt;1</m:t>
                            </m:r>
                          </m:e>
                        </m:eqArr>
                      </m:e>
                    </m:d>
                    <m:r>
                      <a:rPr lang="en-US" b="0" i="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US" dirty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Hence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calculate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a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)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dω</m:t>
                          </m:r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b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)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dω</m:t>
                          </m:r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/>
                  <a:t>Solution :   </a:t>
                </a:r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eqArr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1  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0  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Impact" panose="020B0806030902050204" pitchFamily="34" charset="0"/>
                                    <a:cs typeface="Shruti" panose="020B0502040204020203" pitchFamily="34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Note </a:t>
                </a:r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that</a:t>
                </a: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𝑎</m:t>
                    </m:r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−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𝑎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&lt;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&lt;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𝑎</m:t>
                    </m:r>
                  </m:oMath>
                </a14:m>
                <a:r>
                  <a:rPr lang="en-US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&gt;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𝑎</m:t>
                    </m:r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&gt;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𝑎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&amp;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&lt;−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𝑎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533745"/>
                <a:ext cx="8905461" cy="5577563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798747"/>
                <a:ext cx="8905461" cy="5024024"/>
              </a:xfrm>
            </p:spPr>
            <p:txBody>
              <a:bodyPr>
                <a:normAutofit/>
              </a:bodyPr>
              <a:lstStyle/>
              <a:p>
                <a:pPr marL="0" lvl="0" indent="0" algn="l">
                  <a:buNone/>
                </a:pPr>
                <a:r>
                  <a:rPr lang="en-US" sz="36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3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3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</a:t>
                </a:r>
                <a:r>
                  <a:rPr lang="en-US" sz="3600" dirty="0" smtClean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by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798747"/>
                <a:ext cx="8905461" cy="5024024"/>
              </a:xfrm>
              <a:blipFill rotWithShape="0">
                <a:blip r:embed="rId2"/>
                <a:stretch>
                  <a:fillRect l="-2053" t="-1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67559" y="2506718"/>
                <a:ext cx="7441324" cy="14819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8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8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8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9" y="2506718"/>
                <a:ext cx="7441324" cy="148196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5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</p:spPr>
            <p:txBody>
              <a:bodyPr>
                <a:normAutofit fontScale="925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𝐴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sup>
                        <m:e>
                          <m:r>
                            <a:rPr lang="en-IN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  <m:r>
                            <a:rPr lang="en-IN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)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IN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(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  <m:r>
                            <a:rPr lang="en-IN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)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∵</m:t>
                          </m:r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𝑖𝑠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𝑒𝑣𝑒𝑛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𝑓𝑢𝑛𝑐𝑡𝑖𝑜𝑛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8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𝐴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</m:e>
                          </m:func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−∞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sz="28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sup>
                        <m:e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 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∵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𝜔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𝑖𝑠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𝑎𝑛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𝑜𝑑𝑑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𝑓𝑢𝑛𝑐𝑡𝑖𝑜𝑛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𝐵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</m:t>
                      </m:r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lvl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28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28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by</a:t>
                </a: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b="0" i="0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b="0" i="0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800" dirty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ωx</m:t>
                              </m:r>
                            </m:e>
                          </m:func>
                        </m:e>
                      </m:nary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 l="-1369" t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2415" y="1371600"/>
                <a:ext cx="6495395" cy="135583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4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5" y="1371600"/>
                <a:ext cx="6495395" cy="135583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0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π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ωx</m:t>
                              </m:r>
                            </m:e>
                          </m:func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ωx</m:t>
                                      </m:r>
                                    </m:e>
                                  </m:func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1,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&lt;1</m:t>
                              </m:r>
                            </m:num>
                            <m:den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π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&lt;1</m:t>
                              </m:r>
                            </m:num>
                            <m:den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Take,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x</m:t>
                    </m:r>
                    <m:r>
                      <a:rPr lang="en-US" b="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ω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ω</m:t>
                              </m:r>
                            </m:den>
                          </m:f>
                        </m:e>
                      </m:nary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dω</m:t>
                      </m:r>
                      <m: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π</m:t>
                          </m:r>
                        </m:num>
                        <m:den>
                          <m:r>
                            <a:rPr lang="en-US" b="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rmAutofit/>
              </a:bodyPr>
              <a:lstStyle/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300"/>
                  <a:buNone/>
                </a:pPr>
                <a:r>
                  <a:rPr lang="en-US" dirty="0" smtClean="0">
                    <a:ea typeface="Calibri" panose="020F0502020204030204" pitchFamily="34" charset="0"/>
                    <a:cs typeface="Aldhabi"/>
                  </a:rPr>
                  <a:t>Using Fourier Integral, Prove that</a:t>
                </a: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1651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𝜔𝜋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𝜔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𝜔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𝑑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𝜔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; 0≤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≤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0;         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.</m:t>
                      </m:r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/>
                  <a:t>Solution </a:t>
                </a:r>
                <a:r>
                  <a:rPr lang="en-US" dirty="0" smtClean="0"/>
                  <a:t>: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Here,</a:t>
                </a:r>
                <a14:m>
                  <m:oMath xmlns:m="http://schemas.openxmlformats.org/officeDocument/2006/math">
                    <m:r>
                      <a:rPr lang="en-US" b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; 0≤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≤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𝜋</m:t>
                            </m:r>
                          </m:e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0;         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&gt;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ldhabi"/>
                              </a:rPr>
                              <m:t>𝜋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a typeface="Impact" panose="020B0806030902050204" pitchFamily="34" charset="0"/>
                    <a:cs typeface="Shruti" panose="020B0502040204020203" pitchFamily="34" charset="0"/>
                  </a:rPr>
                  <a:t>Fourier sine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Impact" panose="020B0806030902050204" pitchFamily="34" charset="0"/>
                    <a:cs typeface="Shruti" panose="020B0502040204020203" pitchFamily="34" charset="0"/>
                  </a:rPr>
                  <a:t> is given by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027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894375" y="4981903"/>
                <a:ext cx="5076496" cy="11919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75" y="4981903"/>
                <a:ext cx="5076496" cy="1191989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148552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𝐵</m:t>
                      </m:r>
                      <m:d>
                        <m:d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</m:e>
                      </m:d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𝜔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sSubSup>
                        <m:sSubSup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6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r>
                                        <a:rPr lang="en-US" sz="26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𝜔</m:t>
                                      </m:r>
                                      <m:r>
                                        <a:rPr lang="en-US" sz="26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+0</m:t>
                      </m:r>
                    </m:oMath>
                  </m:oMathPara>
                </a14:m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𝜔𝜋</m:t>
                              </m:r>
                            </m:e>
                          </m:func>
                        </m:num>
                        <m:den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6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14855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lvl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Integral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 sz="2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sz="2600" dirty="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 is given by</a:t>
                </a: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600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600" b="0" i="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600" b="0" i="0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buNone/>
                </a:pPr>
                <a:endParaRPr lang="en-US" sz="2600" b="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2600" b="0" i="1">
                                      <a:latin typeface="Cambria Math" panose="02040503050406030204" pitchFamily="18" charset="0"/>
                                    </a:rPr>
                                    <m:t>𝜔𝜋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2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limLoc m:val="undOvr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𝜔𝜋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𝜔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𝜔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𝑑</m:t>
                      </m:r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𝜔</m:t>
                      </m:r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6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sz="26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600" i="1">
                                      <a:effectLst/>
                                      <a:latin typeface="Cambria Math" panose="020405030504060302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; 0≤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≤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𝜋</m:t>
                              </m:r>
                            </m:e>
                            <m:e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0;         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&gt;</m:t>
                              </m:r>
                              <m:r>
                                <a:rPr lang="en-US" sz="2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 l="-123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563299" y="914400"/>
                <a:ext cx="4837502" cy="132430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l-GR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𝜔</m:t>
                              </m:r>
                              <m:r>
                                <a:rPr lang="en-US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sz="2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𝑑</m:t>
                      </m:r>
                      <m:r>
                        <a:rPr lang="el-GR" sz="2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𝜔</m:t>
                      </m:r>
                    </m:oMath>
                  </m:oMathPara>
                </a14:m>
                <a:endParaRPr lang="en-US" sz="26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299" y="914400"/>
                <a:ext cx="4837502" cy="132430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95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cap="all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is defined as  </a:t>
                </a:r>
                <a:endParaRPr lang="en-US" sz="2800" dirty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700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700" dirty="0"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Also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Inverse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Fourier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transform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defined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  </m:t>
                      </m:r>
                    </m:oMath>
                  </m:oMathPara>
                </a14:m>
                <a:endParaRPr lang="en-US" sz="2800" dirty="0">
                  <a:effectLst/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λ</m:t>
                              </m:r>
                            </m:e>
                          </m:d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iλx</m:t>
                              </m:r>
                            </m:sup>
                          </m:sSup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dλ</m:t>
                          </m:r>
                        </m:e>
                      </m:nary>
                    </m:oMath>
                  </m:oMathPara>
                </a14:m>
                <a:endParaRPr lang="en-US" sz="2700" dirty="0" smtClean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62152" y="2041103"/>
                <a:ext cx="7015655" cy="141154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</m:d>
                      <m:r>
                        <a:rPr lang="en-US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iλx</m:t>
                              </m:r>
                            </m:sup>
                          </m:s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2" y="2041103"/>
                <a:ext cx="7015655" cy="141154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7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Trigonometric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∵2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𝑐𝑠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17" y="128600"/>
            <a:ext cx="8905461" cy="867327"/>
          </a:xfrm>
        </p:spPr>
        <p:txBody>
          <a:bodyPr>
            <a:noAutofit/>
          </a:bodyPr>
          <a:lstStyle/>
          <a:p>
            <a:pPr lvl="0"/>
            <a:r>
              <a:rPr lang="en-US" sz="3600" b="1" cap="all" dirty="0"/>
              <a:t>Fourier</a:t>
            </a:r>
            <a:r>
              <a:rPr lang="en-US" sz="3600" dirty="0"/>
              <a:t> </a:t>
            </a:r>
            <a:r>
              <a:rPr lang="en-US" sz="3600" b="1" cap="all" dirty="0"/>
              <a:t>Cosine</a:t>
            </a:r>
            <a:r>
              <a:rPr lang="en-US" sz="3600" dirty="0"/>
              <a:t> </a:t>
            </a:r>
            <a:r>
              <a:rPr lang="en-US" sz="3600" b="1" cap="all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Fourier cosine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/>
                  <a:t> is defined as </a:t>
                </a: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6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072056" y="2561365"/>
                <a:ext cx="5943600" cy="16164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</m:d>
                      <m:r>
                        <a:rPr lang="en-US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den>
                          </m:f>
                        </m:e>
                      </m:rad>
                      <m:nary>
                        <m:naryPr>
                          <m:limLoc m:val="subSup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λx</m:t>
                              </m:r>
                            </m:e>
                          </m:func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6" y="2561365"/>
                <a:ext cx="5943600" cy="1616497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0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cap="all" dirty="0"/>
              <a:t>Fourier</a:t>
            </a:r>
            <a:r>
              <a:rPr lang="en-US" sz="3600" dirty="0"/>
              <a:t> </a:t>
            </a:r>
            <a:r>
              <a:rPr lang="en-US" sz="3600" b="1" cap="all" dirty="0"/>
              <a:t>sine</a:t>
            </a:r>
            <a:r>
              <a:rPr lang="en-US" sz="3600" dirty="0" smtClean="0"/>
              <a:t> </a:t>
            </a:r>
            <a:r>
              <a:rPr lang="en-US" sz="3600" b="1" cap="all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Fourier cosine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/>
                  <a:t> is defined as </a:t>
                </a: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600" dirty="0" smtClean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6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072055" y="2624428"/>
                <a:ext cx="5943600" cy="16164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just" defTabSz="68580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S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</m:d>
                      <m:r>
                        <a:rPr lang="en-US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den>
                          </m:f>
                        </m:e>
                      </m:rad>
                      <m:nary>
                        <m:naryPr>
                          <m:limLoc m:val="subSup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λx</m:t>
                              </m:r>
                            </m:e>
                          </m:func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2624428"/>
                <a:ext cx="5943600" cy="1616497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533745"/>
                <a:ext cx="8905461" cy="504496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800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Find Fourier transformation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  <m:r>
                      <a:rPr lang="en-US" sz="2800">
                        <a:effectLst/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K</m:t>
                            </m:r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,  &amp;0&lt;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x</m:t>
                            </m:r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a</m:t>
                            </m:r>
                          </m:e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0,  &amp;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effectLst/>
                    <a:ea typeface="Times New Roman" panose="02020603050405020304" pitchFamily="18" charset="0"/>
                    <a:cs typeface="Shruti" panose="020B0502040204020203" pitchFamily="34" charset="0"/>
                  </a:rPr>
                  <a:t>.</a:t>
                </a:r>
                <a:endParaRPr lang="en-US" sz="2800" dirty="0">
                  <a:effectLst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5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Solution: </a:t>
                </a:r>
                <a:r>
                  <a:rPr lang="en-US" sz="2500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</a:t>
                </a:r>
                <a:r>
                  <a:rPr lang="en-US" sz="2500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,  &amp;0&lt;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x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a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0,  &amp;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Impact" panose="020B0806030902050204" pitchFamily="34" charset="0"/>
                                <a:cs typeface="Shruti" panose="020B0502040204020203" pitchFamily="3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500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165100" inden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Impact" panose="020B0806030902050204" pitchFamily="34" charset="0"/>
                    <a:cs typeface="Shruti" panose="020B0502040204020203" pitchFamily="34" charset="0"/>
                  </a:rPr>
                  <a:t>Fourier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Impact" panose="020B0806030902050204" pitchFamily="34" charset="0"/>
                        <a:cs typeface="Shruti" panose="020B0502040204020203" pitchFamily="34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Impact" panose="020B080603090205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is defined as  </a:t>
                </a:r>
                <a:endParaRPr lang="en-US" sz="2800" dirty="0">
                  <a:latin typeface="Cambria Math" panose="02040503050406030204" pitchFamily="18" charset="0"/>
                  <a:ea typeface="Impact" panose="020B080603090205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5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533745"/>
                <a:ext cx="8905461" cy="5044966"/>
              </a:xfrm>
              <a:blipFill rotWithShape="0">
                <a:blip r:embed="rId2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835572" y="4828537"/>
                <a:ext cx="7015655" cy="118383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</m:d>
                      <m:r>
                        <a:rPr lang="en-US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iλx</m:t>
                              </m:r>
                            </m:sup>
                          </m:sSup>
                          <m: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" y="4828537"/>
                <a:ext cx="7015655" cy="1183837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58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24314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iλx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Impact" panose="020B080603090205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K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iλx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K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Impact" panose="020B0806030902050204" pitchFamily="34" charset="0"/>
                                          <a:cs typeface="Shruti" panose="020B0502040204020203" pitchFamily="34" charset="0"/>
                                        </a:rPr>
                                        <m:t>iλx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iλ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Impact" panose="020B0806030902050204" pitchFamily="34" charset="0"/>
                              <a:cs typeface="Shruti" panose="020B0502040204020203" pitchFamily="34" charset="0"/>
                            </a:rPr>
                            <m:t>K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π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iλ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Impact" panose="020B0806030902050204" pitchFamily="34" charset="0"/>
                                      <a:cs typeface="Shruti" panose="020B0502040204020203" pitchFamily="34" charset="0"/>
                                    </a:rPr>
                                    <m:t>a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Impact" panose="020B0806030902050204" pitchFamily="34" charset="0"/>
                                  <a:cs typeface="Shruti" panose="020B0502040204020203" pitchFamily="34" charset="0"/>
                                </a:rPr>
                                <m:t>iλ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i="1" dirty="0" smtClean="0">
                  <a:ea typeface="Impact" panose="020B080603090205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24314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Trigonometric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967408"/>
                <a:ext cx="8905461" cy="551221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𝑛𝑥</m:t>
                            </m:r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∵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967408"/>
                <a:ext cx="8905461" cy="5512219"/>
              </a:xfrm>
              <a:blipFill rotWithShape="0">
                <a:blip r:embed="rId2"/>
                <a:stretch>
                  <a:fillRect l="-1985" t="-9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Trigonometric </a:t>
            </a:r>
            <a:r>
              <a:rPr lang="en-US" b="1" dirty="0" smtClean="0"/>
              <a:t>Values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3947" y="733401"/>
                <a:ext cx="8229600" cy="574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every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0" dirty="0" err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i="0" dirty="0" err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i="0" dirty="0" err="1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=0 	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		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err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	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7" y="733401"/>
                <a:ext cx="8229600" cy="5745419"/>
              </a:xfrm>
              <a:prstGeom prst="rect">
                <a:avLst/>
              </a:prstGeom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3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27033" y="2079452"/>
            <a:ext cx="6505010" cy="11193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/>
                  <a:t>Fourier Series in the interval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  <a:blipFill rotWithShape="0">
                <a:blip r:embed="rId3"/>
                <a:stretch>
                  <a:fillRect l="-2738" t="-11888" b="-23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</p:spPr>
            <p:txBody>
              <a:bodyPr>
                <a:normAutofit fontScale="92500"/>
              </a:bodyPr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  <a:blipFill rotWithShape="0">
                <a:blip r:embed="rId4"/>
                <a:stretch>
                  <a:fillRect l="-890" t="-83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0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0688" y="276709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88" y="2767099"/>
                <a:ext cx="5044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26635" y="2828654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35" y="2828654"/>
                <a:ext cx="5044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0"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213" y="2828654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213" y="2828654"/>
                <a:ext cx="50449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39709" y="2669553"/>
                <a:ext cx="1166648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09" y="2669553"/>
                <a:ext cx="1166648" cy="905120"/>
              </a:xfrm>
              <a:prstGeom prst="rect">
                <a:avLst/>
              </a:prstGeom>
              <a:blipFill rotWithShape="0">
                <a:blip r:embed="rId6"/>
                <a:stretch>
                  <a:fillRect r="-3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3981" y="2561095"/>
                <a:ext cx="151234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981" y="2561095"/>
                <a:ext cx="1512345" cy="1060483"/>
              </a:xfrm>
              <a:prstGeom prst="rect">
                <a:avLst/>
              </a:prstGeom>
              <a:blipFill rotWithShape="0">
                <a:blip r:embed="rId7"/>
                <a:stretch>
                  <a:fillRect r="-30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56052" y="2591871"/>
                <a:ext cx="100784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052" y="2591871"/>
                <a:ext cx="1007849" cy="1060483"/>
              </a:xfrm>
              <a:prstGeom prst="rect">
                <a:avLst/>
              </a:prstGeom>
              <a:blipFill rotWithShape="0">
                <a:blip r:embed="rId8"/>
                <a:stretch>
                  <a:fillRect r="-8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31663" y="282972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663" y="2829727"/>
                <a:ext cx="50449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3929" y="279352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29" y="2793522"/>
                <a:ext cx="50449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6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Fourier series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We know that Taylor’s series representation of functions are valid only for those functions which are continuous and differentiable.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As we know that discontinuous periodic functions can not be expanded in </a:t>
            </a:r>
            <a:r>
              <a:rPr lang="en-US" dirty="0"/>
              <a:t>Taylor’s </a:t>
            </a:r>
            <a:r>
              <a:rPr lang="en-US" dirty="0" smtClean="0"/>
              <a:t>series, but such functions can easily be expanded in </a:t>
            </a:r>
            <a:r>
              <a:rPr lang="en-US" dirty="0"/>
              <a:t>terms of infinite series containing “sine” and “cosine” </a:t>
            </a:r>
            <a:r>
              <a:rPr lang="en-US" dirty="0" smtClean="0"/>
              <a:t>terms by Fourier series.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Fourier series applies to all continuous, periodic and also discontinuous in their values.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0688" y="276709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88" y="2767099"/>
                <a:ext cx="5044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22835" y="2851909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835" y="2851909"/>
                <a:ext cx="5044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0"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43780" y="2851910"/>
                <a:ext cx="504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80" y="2851910"/>
                <a:ext cx="50449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39709" y="2669553"/>
                <a:ext cx="1166648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09" y="2669553"/>
                <a:ext cx="1166648" cy="830292"/>
              </a:xfrm>
              <a:prstGeom prst="rect">
                <a:avLst/>
              </a:prstGeom>
              <a:blipFill rotWithShape="0">
                <a:blip r:embed="rId6"/>
                <a:stretch>
                  <a:fillRect r="-6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91191" y="2585541"/>
                <a:ext cx="151234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91" y="2585541"/>
                <a:ext cx="1512345" cy="1060483"/>
              </a:xfrm>
              <a:prstGeom prst="rect">
                <a:avLst/>
              </a:prstGeom>
              <a:blipFill rotWithShape="0">
                <a:blip r:embed="rId7"/>
                <a:stretch>
                  <a:fillRect r="-27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62993" y="2583446"/>
                <a:ext cx="100784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993" y="2583446"/>
                <a:ext cx="1007849" cy="1060483"/>
              </a:xfrm>
              <a:prstGeom prst="rect">
                <a:avLst/>
              </a:prstGeom>
              <a:blipFill rotWithShape="0">
                <a:blip r:embed="rId8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95168" y="2807763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8" y="2807763"/>
                <a:ext cx="50449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2253" y="285207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53" y="2852077"/>
                <a:ext cx="50449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[0,2]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  <a:blipFill rotWithShape="0">
                <a:blip r:embed="rId3"/>
                <a:stretch>
                  <a:fillRect l="-102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05461" cy="867327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867327"/>
                <a:ext cx="8905461" cy="5489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867327"/>
                <a:ext cx="8905461" cy="5489024"/>
              </a:xfrm>
              <a:blipFill rotWithShape="0">
                <a:blip r:embed="rId2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3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3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3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3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𝑐𝑜𝑠𝑛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𝑠𝑖𝑛𝑛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300" i="1" dirty="0">
                  <a:latin typeface="Cambria Math" panose="02040503050406030204" pitchFamily="18" charset="0"/>
                </a:endParaRPr>
              </a:p>
              <a:p>
                <a:pPr marL="396875" lvl="1" indent="0">
                  <a:lnSpc>
                    <a:spcPct val="110000"/>
                  </a:lnSpc>
                  <a:buNone/>
                </a:pPr>
                <a:r>
                  <a:rPr lang="en-US" sz="2300" b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3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e>
                        </m:nary>
                        <m:func>
                          <m:funcPr>
                            <m:ctrlPr>
                              <a:rPr lang="en-US" sz="2300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300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func>
                        <m:r>
                          <a:rPr lang="en-US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3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3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3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3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300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  <m:r>
                              <a:rPr lang="en-US" sz="2300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300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func>
                              <m:funcPr>
                                <m:ctrlP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300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300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</m:e>
                        </m:d>
                        <m:r>
                          <a:rPr lang="en-US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30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300" b="0" dirty="0" smtClean="0"/>
                  <a:t>		 	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3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9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28972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3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3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3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3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𝑠𝑖𝑛𝑛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𝑐𝑜𝑠𝑛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300" dirty="0" smtClean="0"/>
              </a:p>
              <a:p>
                <a:pPr marL="396875" lvl="1" indent="0">
                  <a:lnSpc>
                    <a:spcPct val="110000"/>
                  </a:lnSpc>
                  <a:buNone/>
                </a:pPr>
                <a:r>
                  <a:rPr lang="en-US" sz="2300" b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e>
                        </m:nary>
                        <m:func>
                          <m:funcPr>
                            <m:ctrlP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func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30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  <m: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3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func>
                              <m:funcPr>
                                <m:ctrlP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30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3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</m:e>
                        </m:d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nor/>
                          </m:rPr>
                          <a:rPr lang="en-US" sz="23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3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300" b="0" dirty="0" smtClean="0"/>
                  <a:t>			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3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3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3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28972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/>
                  <a:t>Hence, the Fourier series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600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[0,2]</m:t>
                    </m:r>
                  </m:oMath>
                </a14:m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600" b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func>
                              <m:r>
                                <a:rPr lang="en-US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func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  <a:blipFill rotWithShape="0">
                <a:blip r:embed="rId3"/>
                <a:stretch>
                  <a:fillRect l="-1232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</a:t>
            </a:r>
            <a:r>
              <a:rPr lang="en-US" b="1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π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πx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=−1,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0=1)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2773" y="-220717"/>
                <a:ext cx="8905461" cy="657706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3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3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300" b="1" i="1">
                              <a:latin typeface="Cambria Math" panose="02040503050406030204" pitchFamily="18" charset="0"/>
                            </a:rPr>
                            <m:t>𝛑</m:t>
                          </m:r>
                          <m:func>
                            <m:funcPr>
                              <m:ctrlPr>
                                <a:rPr lang="en-US" sz="23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3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23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∵2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3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3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1−2</m:t>
                                          </m:r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3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3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3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Since,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1+2</m:t>
                        </m:r>
                        <m: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sz="23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𝑔𝑒𝑛𝑒𝑟𝑎𝑙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𝑂𝐷𝐷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300" b="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3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773" y="-220717"/>
                <a:ext cx="8905461" cy="6577068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64373" y="3266665"/>
                <a:ext cx="65806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∵</m:t>
                          </m:r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l-GR" sz="2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  <m:r>
                            <a:rPr lang="el-GR" sz="24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l-GR" sz="2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sz="2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2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1+2</m:t>
                                  </m:r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373" y="3266665"/>
                <a:ext cx="658061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1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𝛑</m:t>
                          </m:r>
                          <m:func>
                            <m:funcPr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1+2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sz="2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									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∵2</m:t>
                    </m:r>
                    <m:r>
                      <a:rPr lang="en-US" sz="2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𝑠𝑠</m:t>
                    </m:r>
                    <m:r>
                      <a:rPr lang="en-US" sz="2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6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1−2</m:t>
                                          </m:r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0           </m:t>
                      </m:r>
                    </m:oMath>
                  </m:oMathPara>
                </a14:m>
                <a:endParaRPr lang="en-IN" sz="2600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b="0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func>
                          <m:funcPr>
                            <m:ctrlPr>
                              <a:rPr lang="en-US" sz="2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l-GR" sz="2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  <m:r>
                          <a:rPr lang="el-GR" sz="2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IN" sz="2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6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=0=0</m:t>
                        </m:r>
                      </m:e>
                    </m:d>
                  </m:oMath>
                </a14:m>
                <a:r>
                  <a:rPr lang="en-US" sz="2600" b="0" dirty="0" smtClean="0"/>
                  <a:t>			</a:t>
                </a:r>
                <a:endParaRPr lang="en-US" sz="2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7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6017" y="100082"/>
                <a:ext cx="8905461" cy="1366111"/>
              </a:xfrm>
            </p:spPr>
            <p:txBody>
              <a:bodyPr>
                <a:noAutofit/>
              </a:bodyPr>
              <a:lstStyle/>
              <a:p>
                <a:r>
                  <a:rPr lang="en-US" b="1" dirty="0"/>
                  <a:t>Dirichlet Condition for existence of Fourier series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017" y="100082"/>
                <a:ext cx="8905461" cy="1366111"/>
              </a:xfrm>
              <a:blipFill rotWithShape="0">
                <a:blip r:embed="rId3"/>
                <a:stretch>
                  <a:fillRect l="-2738" t="-115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02677"/>
                <a:ext cx="8905461" cy="4474286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bounded.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single valued.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maxima and minima in the interval.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discontinuity in the interval.</a:t>
                </a:r>
              </a:p>
              <a:p>
                <a:pPr marL="0" indent="0">
                  <a:buNone/>
                </a:pPr>
                <a:r>
                  <a:rPr lang="en-US" dirty="0" smtClean="0"/>
                  <a:t>e.g. 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which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single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functions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 smtClean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which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defined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457200" indent="-457200">
                  <a:buFont typeface="Wingdings" panose="05000000000000000000" pitchFamily="2" charset="2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which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has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in</m:t>
                    </m:r>
                    <m:r>
                      <m:rPr>
                        <m:nor/>
                      </m:rPr>
                      <a:rPr lang="en-US" dirty="0"/>
                      <m:t>finite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number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maxima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minima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neighbourhood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of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origin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02677"/>
                <a:ext cx="8905461" cy="4474286"/>
              </a:xfrm>
              <a:blipFill rotWithShape="0">
                <a:blip r:embed="rId4"/>
                <a:stretch>
                  <a:fillRect l="-1027" t="-1090" b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700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700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7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700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7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700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7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700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7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7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7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7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700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7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7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7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700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700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700" dirty="0" smtClean="0"/>
                  <a:t>We get required Fourier series of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sz="27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700">
                          <a:latin typeface="Cambria Math" panose="02040503050406030204" pitchFamily="18" charset="0"/>
                        </a:rPr>
                        <m:t>=2+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7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7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7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7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7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  <a:blipFill rotWithShape="0">
                <a:blip r:embed="rId3"/>
                <a:stretch>
                  <a:fillRect l="-1300" t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3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05461" cy="867327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95218"/>
                <a:ext cx="8905461" cy="583324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95218"/>
                <a:ext cx="8905461" cy="5833243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694" y="0"/>
                <a:ext cx="8341948" cy="612433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u="sng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Differentiation :-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⇝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⇝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694" y="0"/>
                <a:ext cx="8341948" cy="6124339"/>
              </a:xfrm>
              <a:blipFill rotWithShape="0">
                <a:blip r:embed="rId3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A.E.M. (2130002)                                                          Darshan Institute of engineering &amp; Technology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>
                <a:solidFill>
                  <a:srgbClr val="FFC000">
                    <a:lumMod val="60000"/>
                    <a:lumOff val="40000"/>
                  </a:srgbClr>
                </a:solidFill>
              </a:rPr>
              <a:pPr/>
              <a:t>32</a:t>
            </a:fld>
            <a:endParaRPr lang="en-US" dirty="0">
              <a:solidFill>
                <a:srgbClr val="FFC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𝑠𝑖𝑛𝑛𝑥</m:t>
                                      </m:r>
                                    </m:num>
                                    <m:den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</a:rPr>
                                        <m:t>𝑠𝑖𝑛𝑛𝑥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300" i="1" dirty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0=1)</m:t>
                      </m:r>
                    </m:oMath>
                  </m:oMathPara>
                </a14:m>
                <a:endParaRPr lang="en-US" sz="26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𝑠𝑖𝑛𝑛𝑥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0=1)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8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nx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  <a:blipFill rotWithShape="0">
                <a:blip r:embed="rId3"/>
                <a:stretch>
                  <a:fillRect l="-102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</a:t>
                </a:r>
                <a:r>
                  <a:rPr lang="en-US" dirty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149868"/>
                <a:ext cx="8905461" cy="5024024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6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500" i="1" dirty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5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(− 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𝑐𝑜𝑠𝑛𝑥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𝑠𝑖𝑛𝑛𝑥</m:t>
                              </m:r>
                              <m:r>
                                <a:rPr lang="en-US" sz="2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500" i="1" dirty="0">
                  <a:latin typeface="Cambria Math" panose="02040503050406030204" pitchFamily="18" charset="0"/>
                </a:endParaRPr>
              </a:p>
              <a:p>
                <a:pPr marL="396875" lvl="1" indent="0">
                  <a:lnSpc>
                    <a:spcPct val="110000"/>
                  </a:lnSpc>
                  <a:buNone/>
                </a:pPr>
                <a:r>
                  <a:rPr lang="en-US" b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e>
                        </m:nary>
                        <m:func>
                          <m:funcPr>
                            <m:ctrlPr>
                              <a:rPr lang="en-US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func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  <m:r>
                              <a:rPr lang="en-US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 err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func>
                              <m:funcPr>
                                <m:ctrlP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 dirty="0" err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</m:e>
                        </m:d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0" dirty="0" smtClean="0"/>
                  <a:t>			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09" y="0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28972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𝑠𝑖𝑛𝑛𝑥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𝑐𝑜𝑠𝑛𝑥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96875" lvl="1" indent="0">
                  <a:lnSpc>
                    <a:spcPct val="110000"/>
                  </a:lnSpc>
                  <a:buNone/>
                </a:pPr>
                <a:r>
                  <a:rPr lang="en-US" sz="220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∵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e>
                        </m:nary>
                        <m:func>
                          <m:func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fun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</m:e>
                            </m:func>
                          </m:e>
                        </m:d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nor/>
                          </m:r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(∵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0=0,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0=1)</m:t>
                    </m:r>
                  </m:oMath>
                </a14:m>
                <a:endParaRPr lang="en-US" sz="2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28972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096172"/>
              </a:xfrm>
              <a:blipFill rotWithShape="0">
                <a:blip r:embed="rId3"/>
                <a:stretch>
                  <a:fillRect l="-102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27033" y="2079452"/>
            <a:ext cx="6505010" cy="11193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</p:spPr>
            <p:txBody>
              <a:bodyPr>
                <a:normAutofit fontScale="90000"/>
              </a:bodyPr>
              <a:lstStyle/>
              <a:p>
                <a:pPr lvl="0"/>
                <a:r>
                  <a:rPr lang="en-US" dirty="0"/>
                  <a:t>Fourier Series in the </a:t>
                </a:r>
                <a:r>
                  <a:rPr lang="en-US" dirty="0" smtClean="0"/>
                  <a:t>interval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  <a:blipFill rotWithShape="0">
                <a:blip r:embed="rId3"/>
                <a:stretch>
                  <a:fillRect l="-2396" t="-6294" b="-16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</p:spPr>
            <p:txBody>
              <a:bodyPr>
                <a:normAutofit fontScale="92500"/>
              </a:bodyPr>
              <a:lstStyle/>
              <a:p>
                <a:pPr lvl="0"/>
                <a:r>
                  <a:rPr lang="en-US" dirty="0" smtClean="0"/>
                  <a:t>The Fourier series for the function f(x) in the interval (c,c+2L)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  <a:blipFill rotWithShape="0">
                <a:blip r:embed="rId4"/>
                <a:stretch>
                  <a:fillRect l="-890" t="-83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9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the Fourier series to represent</a:t>
            </a:r>
          </a:p>
          <a:p>
            <a:pPr marL="0" indent="0">
              <a:buNone/>
            </a:pPr>
            <a:r>
              <a:rPr lang="en-US" dirty="0"/>
              <a:t>the periodic function as shown in the figure.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004861" y="2632841"/>
            <a:ext cx="1" cy="33039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280629" y="4997674"/>
            <a:ext cx="4556235" cy="472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011213" y="4225158"/>
            <a:ext cx="772511" cy="78827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834215" y="4222528"/>
            <a:ext cx="763032" cy="80667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80041" y="4209393"/>
            <a:ext cx="3892" cy="7882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582512" y="4235664"/>
            <a:ext cx="14735" cy="78827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479007" y="5081387"/>
                <a:ext cx="45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07" y="5081387"/>
                <a:ext cx="455087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054" r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749617" y="5081387"/>
                <a:ext cx="45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617" y="5081387"/>
                <a:ext cx="45508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667" r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414433" y="3973713"/>
                <a:ext cx="698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433" y="3973713"/>
                <a:ext cx="698840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 flipV="1">
            <a:off x="3011213" y="4212198"/>
            <a:ext cx="1578666" cy="234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613984" y="2238802"/>
                <a:ext cx="45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984" y="2238802"/>
                <a:ext cx="455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2162" r="-8513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974441" y="4844535"/>
                <a:ext cx="45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41" y="4844535"/>
                <a:ext cx="45508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17161" y="3736252"/>
                <a:ext cx="1152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61" y="3736252"/>
                <a:ext cx="1152247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16" r="-15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86188" y="5038899"/>
                <a:ext cx="1152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188" y="5038899"/>
                <a:ext cx="1152247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66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849523"/>
                <a:ext cx="8905461" cy="562471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Solution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Line passing through two points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2800" dirty="0" smtClean="0"/>
                  <a:t> &amp;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849523"/>
                <a:ext cx="8905461" cy="5624715"/>
              </a:xfrm>
              <a:blipFill rotWithShape="0">
                <a:blip r:embed="rId2"/>
                <a:stretch>
                  <a:fillRect l="-1369" r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-1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>
                    <a:latin typeface="Cambria Math" panose="02040503050406030204" pitchFamily="18" charset="0"/>
                  </a:rPr>
                  <a:t>Here,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with period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>
                    <a:latin typeface="Cambria Math" panose="02040503050406030204" pitchFamily="18" charset="0"/>
                  </a:rPr>
                  <a:t>Now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8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-1"/>
                <a:ext cx="8905461" cy="6356351"/>
              </a:xfrm>
              <a:blipFill rotWithShape="0">
                <a:blip r:embed="rId2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-268015"/>
                <a:ext cx="8905461" cy="698949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𝑠𝑖𝑛𝑛𝑥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𝑐𝑜𝑠𝑛𝑥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0=1)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-268015"/>
                <a:ext cx="8905461" cy="69894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𝑠𝑖𝑛𝑛𝑥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6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𝑐𝑜𝑠𝑛𝑥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0=1)</m:t>
                      </m:r>
                    </m:oMath>
                  </m:oMathPara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nx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8905461" cy="6199229"/>
              </a:xfrm>
              <a:blipFill rotWithShape="0">
                <a:blip r:embed="rId3"/>
                <a:stretch>
                  <a:fillRect l="-1369" t="-1082" r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6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Fourier Series 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given by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,    0&lt;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,  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Solution : </a:t>
                </a:r>
                <a:r>
                  <a:rPr lang="en-US" dirty="0" smtClean="0"/>
                  <a:t>We </a:t>
                </a:r>
                <a:r>
                  <a:rPr lang="en-US" dirty="0"/>
                  <a:t>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⟹2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5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-189188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-189188"/>
                <a:ext cx="8905461" cy="63563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0"/>
                <a:ext cx="8905461" cy="67214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IN" sz="2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600" dirty="0" smtClean="0"/>
                  <a:t>			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	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I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I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I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0"/>
                <a:ext cx="8905461" cy="672147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1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0"/>
                <a:ext cx="8905461" cy="67214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IN" sz="2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6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IN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600" dirty="0" smtClean="0"/>
                  <a:t>			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	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0=0,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I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𝑐𝑜𝑠𝑛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IN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2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IN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IN" sz="26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IN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I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(∵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I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0=1,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𝑐𝑜𝑠𝑛</m:t>
                    </m:r>
                    <m:r>
                      <a:rPr lang="en-I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600" b="0" dirty="0" smtClean="0">
                    <a:ea typeface="Cambria Math" panose="02040503050406030204" pitchFamily="18" charset="0"/>
                  </a:rPr>
                  <a:t>			</a:t>
                </a:r>
                <a:endParaRPr lang="en-US" sz="26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0"/>
                <a:ext cx="8905461" cy="672147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intervals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0406760"/>
                  </p:ext>
                </p:extLst>
              </p:nvPr>
            </p:nvGraphicFramePr>
            <p:xfrm>
              <a:off x="106363" y="1152525"/>
              <a:ext cx="8905875" cy="50244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0406760"/>
                  </p:ext>
                </p:extLst>
              </p:nvPr>
            </p:nvGraphicFramePr>
            <p:xfrm>
              <a:off x="106363" y="1152525"/>
              <a:ext cx="8905875" cy="50244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9144000" cy="6199229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600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</a:p>
              <a:p>
                <a:pPr marL="0" indent="0">
                  <a:buNone/>
                </a:pPr>
                <a:r>
                  <a:rPr lang="en-US" sz="2600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1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nx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1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nx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9144000" cy="6199229"/>
              </a:xfrm>
              <a:blipFill rotWithShape="0">
                <a:blip r:embed="rId3"/>
                <a:stretch>
                  <a:fillRect l="-1200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At a point of discontinuity the sum of the series is equal to average of left and right hand limits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at the point of discontinuity,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</m:num>
                        <m:den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e.g.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𝐹𝑖𝑛𝑑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,    0&lt;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,  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97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27033" y="2079452"/>
            <a:ext cx="6505010" cy="11193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/>
                  <a:t>Fourier Series in the interval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  <a:blipFill rotWithShape="0">
                <a:blip r:embed="rId3"/>
                <a:stretch>
                  <a:fillRect l="-2738" t="-11888" b="-23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</p:spPr>
            <p:txBody>
              <a:bodyPr>
                <a:normAutofit fontScale="92500"/>
              </a:bodyPr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  <a:blipFill rotWithShape="0">
                <a:blip r:embed="rId4"/>
                <a:stretch>
                  <a:fillRect l="-890" t="-83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A </a:t>
                </a:r>
                <a:r>
                  <a:rPr lang="en-US" sz="2800" dirty="0"/>
                  <a:t>function is said to be Even Function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an even function defined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(–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then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8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28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trlP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e.g.</a:t>
                </a:r>
              </a:p>
              <a:p>
                <a:pPr marL="0" indent="0">
                  <a:buNone/>
                </a:pPr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	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,…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𝑒𝑣𝑒𝑛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Every constant is an Even Function.</a:t>
                </a:r>
              </a:p>
              <a:p>
                <a:pPr algn="l"/>
                <a:r>
                  <a:rPr lang="en-US" sz="28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sz="2800" dirty="0" smtClean="0"/>
                  <a:t> ,Graph </a:t>
                </a:r>
                <a:r>
                  <a:rPr lang="en-US" sz="2800" dirty="0"/>
                  <a:t>is symmetric about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 smtClean="0"/>
                  <a:t>axis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69" t="-1214" b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A </a:t>
                </a:r>
                <a:r>
                  <a:rPr lang="en-US" sz="2800" dirty="0"/>
                  <a:t>function is said to be Even Function 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  <a:blipFill rotWithShape="0">
                <a:blip r:embed="rId2"/>
                <a:stretch>
                  <a:fillRect l="-1164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5964" y="2265528"/>
            <a:ext cx="0" cy="3507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60311" y="4790365"/>
            <a:ext cx="50906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75964" y="3166281"/>
            <a:ext cx="1624084" cy="16240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248331" y="3162733"/>
            <a:ext cx="1627632" cy="16276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88006" y="5321786"/>
                <a:ext cx="1862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06" y="5321786"/>
                <a:ext cx="186292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6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87606" y="5298997"/>
                <a:ext cx="1862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06" y="5298997"/>
                <a:ext cx="1862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20336" y="3799314"/>
                <a:ext cx="2264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36" y="3799314"/>
                <a:ext cx="226409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426" t="-4717" r="-107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6017" y="3787220"/>
                <a:ext cx="231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7" y="3787220"/>
                <a:ext cx="231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105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295386" y="3975838"/>
            <a:ext cx="694944" cy="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9601" y="4006034"/>
            <a:ext cx="692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0"/>
          </p:cNvCxnSpPr>
          <p:nvPr/>
        </p:nvCxnSpPr>
        <p:spPr>
          <a:xfrm flipV="1">
            <a:off x="2419066" y="4922605"/>
            <a:ext cx="0" cy="43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0"/>
          </p:cNvCxnSpPr>
          <p:nvPr/>
        </p:nvCxnSpPr>
        <p:spPr>
          <a:xfrm flipV="1">
            <a:off x="5619466" y="4884821"/>
            <a:ext cx="0" cy="4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99640" y="5767725"/>
                <a:ext cx="2152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Graph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640" y="5767725"/>
                <a:ext cx="215264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2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2275763" y="3162733"/>
            <a:ext cx="1600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887994" y="3162733"/>
            <a:ext cx="1600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57819" y="3975838"/>
            <a:ext cx="8229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65046" y="3975838"/>
            <a:ext cx="8229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Graph </a:t>
                </a:r>
                <a:r>
                  <a:rPr lang="en-US" sz="2800" dirty="0"/>
                  <a:t>is symmetric about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 smtClean="0"/>
                  <a:t>axis.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  <a:blipFill rotWithShape="0">
                <a:blip r:embed="rId3"/>
                <a:stretch>
                  <a:fillRect l="-1164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55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5964" y="2265528"/>
            <a:ext cx="0" cy="3507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60311" y="4790365"/>
            <a:ext cx="50906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75964" y="3166281"/>
            <a:ext cx="1624084" cy="162408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248331" y="3162733"/>
            <a:ext cx="1627632" cy="16276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05618" y="5806943"/>
                <a:ext cx="2152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Graph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618" y="5806943"/>
                <a:ext cx="2152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3875963" y="2081463"/>
            <a:ext cx="0" cy="4095500"/>
          </a:xfrm>
          <a:prstGeom prst="line">
            <a:avLst/>
          </a:prstGeom>
          <a:ln w="88900" cmpd="sng"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3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800" dirty="0" smtClean="0"/>
                  <a:t>A </a:t>
                </a:r>
                <a:r>
                  <a:rPr lang="en-US" sz="2800" dirty="0"/>
                  <a:t>function is said to be Odd Function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800" dirty="0" smtClean="0"/>
              </a:p>
              <a:p>
                <a:pPr marL="0" lvl="0" indent="0">
                  <a:buNone/>
                </a:pP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is an odd function defined in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(–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then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8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28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e.g</a:t>
                </a:r>
                <a:r>
                  <a:rPr lang="en-US" sz="2800" dirty="0" smtClean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,…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𝑜𝑑𝑑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algn="l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, Graph is symmetric about Origin</a:t>
                </a:r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369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A </a:t>
                </a:r>
                <a:r>
                  <a:rPr lang="en-US" sz="2800" dirty="0"/>
                  <a:t>function is said to be Even Function 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  <a:blipFill rotWithShape="0">
                <a:blip r:embed="rId2"/>
                <a:stretch>
                  <a:fillRect l="-1164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5964" y="1973179"/>
            <a:ext cx="0" cy="3799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80627" y="3975838"/>
            <a:ext cx="50906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78371" y="2362774"/>
            <a:ext cx="1624084" cy="16240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3174" y="4513469"/>
                <a:ext cx="1862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74" y="4513469"/>
                <a:ext cx="186292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61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94899" y="3011336"/>
                <a:ext cx="1862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99" y="3011336"/>
                <a:ext cx="1862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88109" y="2839567"/>
                <a:ext cx="2264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09" y="2839567"/>
                <a:ext cx="226409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151" t="-5660" r="-107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7280" y="4526197"/>
                <a:ext cx="231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values of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" y="4526197"/>
                <a:ext cx="231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375" t="-4673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1961798" y="4897107"/>
            <a:ext cx="694944" cy="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09797" y="3196002"/>
            <a:ext cx="692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181335" y="3311920"/>
            <a:ext cx="0" cy="56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0"/>
          </p:cNvCxnSpPr>
          <p:nvPr/>
        </p:nvCxnSpPr>
        <p:spPr>
          <a:xfrm flipV="1">
            <a:off x="6064634" y="4076504"/>
            <a:ext cx="0" cy="4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25932" y="5815983"/>
                <a:ext cx="2152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Graph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932" y="5815983"/>
                <a:ext cx="215264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5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2309270" y="5563028"/>
            <a:ext cx="1600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02255" y="2362774"/>
            <a:ext cx="1600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51373" y="4849362"/>
            <a:ext cx="8229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74333" y="3189387"/>
            <a:ext cx="8229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74133" y="3967003"/>
            <a:ext cx="1624084" cy="16240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Graph </a:t>
                </a:r>
                <a:r>
                  <a:rPr lang="en-US" sz="2800" dirty="0"/>
                  <a:t>is symmetric about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𝑂𝑟𝑖𝑔𝑖𝑛</m:t>
                    </m:r>
                  </m:oMath>
                </a14:m>
                <a:r>
                  <a:rPr lang="en-US" sz="28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152939"/>
                <a:ext cx="8905461" cy="5024024"/>
              </a:xfrm>
              <a:blipFill rotWithShape="0">
                <a:blip r:embed="rId3"/>
                <a:stretch>
                  <a:fillRect l="-1164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5964" y="2265528"/>
            <a:ext cx="0" cy="3507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60310" y="4002575"/>
            <a:ext cx="50906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74191" y="2378491"/>
            <a:ext cx="1624084" cy="162408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05618" y="5806943"/>
                <a:ext cx="2152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Graph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618" y="5806943"/>
                <a:ext cx="2152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2469821" y="2489077"/>
            <a:ext cx="2721327" cy="2930581"/>
          </a:xfrm>
          <a:prstGeom prst="line">
            <a:avLst/>
          </a:prstGeom>
          <a:ln w="88900" cmpd="sng"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50107" y="4002575"/>
            <a:ext cx="1624084" cy="16240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Fourier Series For </a:t>
            </a:r>
            <a:r>
              <a:rPr lang="en-US" dirty="0" smtClean="0"/>
              <a:t>Even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Let,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 a periodic function defined 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even,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b="1" dirty="0" smtClean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i="0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32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101756" y="2784142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56" y="2784142"/>
                <a:ext cx="5472752" cy="12283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27033" y="2079452"/>
            <a:ext cx="6505010" cy="11193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/>
                  <a:t>Fourier Series in the interval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  <a:blipFill rotWithShape="0">
                <a:blip r:embed="rId3"/>
                <a:stretch>
                  <a:fillRect l="-2738" t="-11888" b="-23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</p:spPr>
            <p:txBody>
              <a:bodyPr>
                <a:normAutofit fontScale="92500"/>
              </a:bodyPr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  <a:blipFill rotWithShape="0">
                <a:blip r:embed="rId4"/>
                <a:stretch>
                  <a:fillRect l="-890" t="-83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Fourier Series For </a:t>
            </a:r>
            <a:r>
              <a:rPr lang="en-US" dirty="0" smtClean="0"/>
              <a:t>Odd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Let,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 a periodic function defined in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</a:t>
                </a:r>
                <a:r>
                  <a:rPr lang="en-US" sz="2600" dirty="0" smtClean="0"/>
                  <a:t>odd,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Where</a:t>
                </a:r>
                <a:r>
                  <a:rPr lang="en-US" sz="2800" dirty="0"/>
                  <a:t>,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69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822371" y="2838734"/>
                <a:ext cx="5472752" cy="124194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371" y="2838734"/>
                <a:ext cx="5472752" cy="1241947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8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of the periodic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Where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&lt;1 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=2.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The given function is odd function as it is defined on symmetric interval and it will satisfy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Fourier Series for Odd Function is given by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027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522120" y="4640238"/>
                <a:ext cx="5472752" cy="124194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20" y="4640238"/>
                <a:ext cx="5472752" cy="1241947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4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3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US" sz="32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3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/>
                                      </m:func>
                                    </m:num>
                                    <m:den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0593" y="285207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93" y="2852076"/>
                <a:ext cx="5044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50349" y="2916563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349" y="2916563"/>
                <a:ext cx="504496" cy="523220"/>
              </a:xfrm>
              <a:prstGeom prst="rect">
                <a:avLst/>
              </a:prstGeom>
              <a:blipFill rotWithShape="0">
                <a:blip r:embed="rId4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65089" y="2583445"/>
                <a:ext cx="151234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89" y="2583445"/>
                <a:ext cx="1512345" cy="1060483"/>
              </a:xfrm>
              <a:prstGeom prst="rect">
                <a:avLst/>
              </a:prstGeom>
              <a:blipFill rotWithShape="0">
                <a:blip r:embed="rId5"/>
                <a:stretch>
                  <a:fillRect r="-30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48806" y="2583445"/>
                <a:ext cx="100784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06" y="2583445"/>
                <a:ext cx="1007849" cy="1060483"/>
              </a:xfrm>
              <a:prstGeom prst="rect">
                <a:avLst/>
              </a:prstGeom>
              <a:blipFill rotWithShape="0">
                <a:blip r:embed="rId6"/>
                <a:stretch>
                  <a:fillRect r="-8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9814" y="2916563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14" y="2916563"/>
                <a:ext cx="50449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0" grpId="0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1"/>
                <a:ext cx="8905461" cy="558858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1"/>
                <a:ext cx="8905461" cy="5588585"/>
              </a:xfrm>
              <a:blipFill rotWithShape="0">
                <a:blip r:embed="rId3"/>
                <a:stretch>
                  <a:fillRect l="-10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620820" y="914399"/>
                <a:ext cx="5472752" cy="124194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20" y="914399"/>
                <a:ext cx="5472752" cy="124194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12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Find the Fourier series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  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The given function is even function as it is defined on symmetric interval and it will satisfy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Fourier Series for </a:t>
                </a:r>
                <a:r>
                  <a:rPr lang="en-US" dirty="0" smtClean="0"/>
                  <a:t>even </a:t>
                </a:r>
                <a:r>
                  <a:rPr lang="en-US" dirty="0"/>
                  <a:t>Function is given by 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024024"/>
              </a:xfrm>
              <a:blipFill rotWithShape="0">
                <a:blip r:embed="rId2"/>
                <a:stretch>
                  <a:fillRect l="-1027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822371" y="4331442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371" y="4331442"/>
                <a:ext cx="5472752" cy="12283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7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43945"/>
                <a:ext cx="8905461" cy="6212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sz="2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1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1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1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1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trlP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1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1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l-GR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sSup>
                                <m:sSupPr>
                                  <m:ctrlPr>
                                    <a:rPr lang="en-US" sz="2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1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1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1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sz="21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1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1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1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1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1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1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1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sSup>
                            <m:sSupPr>
                              <m:ctrlPr>
                                <a:rPr lang="en-US" sz="2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𝑐𝑜𝑠𝑛</m:t>
                          </m:r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0=0,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𝑠𝑖𝑛𝑛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2100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1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𝑐𝑜𝑠𝑛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sSup>
                                <m:sSup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3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1152939"/>
                <a:ext cx="9011478" cy="5024024"/>
              </a:xfrm>
            </p:spPr>
            <p:txBody>
              <a:bodyPr>
                <a:normAutofit/>
              </a:bodyPr>
              <a:lstStyle/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Fourier series of</a:t>
                </a:r>
                <a:r>
                  <a:rPr lang="en-US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,</a:t>
                </a:r>
                <a:r>
                  <a:rPr lang="en-US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−2&lt;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&lt;2.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dirty="0" smtClean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:r>
                  <a:rPr lang="en-US" dirty="0" smtClean="0"/>
                  <a:t>Solution :</a:t>
                </a:r>
              </a:p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:endParaRPr lang="en-US" dirty="0" smtClean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=2</m:t>
                    </m:r>
                  </m:oMath>
                </a14:m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.</a:t>
                </a:r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/>
                  <a:t>The </a:t>
                </a:r>
                <a:r>
                  <a:rPr lang="en-US" dirty="0"/>
                  <a:t>given function is </a:t>
                </a:r>
                <a:r>
                  <a:rPr lang="en-US" dirty="0" smtClean="0"/>
                  <a:t>Neither even nor odd </a:t>
                </a:r>
                <a:r>
                  <a:rPr lang="en-US" dirty="0"/>
                  <a:t>function </a:t>
                </a:r>
                <a:r>
                  <a:rPr lang="en-US" dirty="0" smtClean="0"/>
                  <a:t>.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152939"/>
                <a:ext cx="9011478" cy="5024024"/>
              </a:xfrm>
              <a:blipFill rotWithShape="0">
                <a:blip r:embed="rId2"/>
                <a:stretch>
                  <a:fillRect l="-1015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032367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</m:sSub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odd function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even function.</a:t>
                </a: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bSup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−0</m:t>
                          </m:r>
                        </m:e>
                      </m:d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8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032367"/>
              </a:xfrm>
              <a:blipFill rotWithShape="0"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27033" y="2079452"/>
            <a:ext cx="6505010" cy="11193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/>
                  <a:t>Fourier Series in the interval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909" y="106224"/>
                <a:ext cx="8905461" cy="867327"/>
              </a:xfrm>
              <a:blipFill rotWithShape="0">
                <a:blip r:embed="rId3"/>
                <a:stretch>
                  <a:fillRect l="-2738" t="-11888" b="-23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</p:spPr>
            <p:txBody>
              <a:bodyPr>
                <a:normAutofit fontScale="92500"/>
              </a:bodyPr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8" y="1005083"/>
                <a:ext cx="8905461" cy="5096172"/>
              </a:xfrm>
              <a:blipFill rotWithShape="0">
                <a:blip r:embed="rId4"/>
                <a:stretch>
                  <a:fillRect l="-890" t="-83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8905461" cy="6509982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𝜋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odd function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𝜋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even function.</a:t>
                </a: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8905461" cy="6509982"/>
              </a:xfrm>
              <a:blipFill rotWithShape="0">
                <a:blip r:embed="rId2"/>
                <a:stretch>
                  <a:fillRect l="-1027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509982"/>
              </a:xfrm>
            </p:spPr>
            <p:txBody>
              <a:bodyPr>
                <a:noAutofit/>
              </a:bodyPr>
              <a:lstStyle/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4 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−0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50998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7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𝑏</m:t>
                          </m:r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−2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𝜋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even function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𝜋</m:t>
                                </m:r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odd function.</a:t>
                </a: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+0</m:t>
                      </m:r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  <a:blipFill rotWithShape="0">
                <a:blip r:embed="rId2"/>
                <a:stretch>
                  <a:fillRect l="-1027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5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−0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[−2,2]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9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965827"/>
                <a:ext cx="8905461" cy="538894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Obtain the Fourier series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interval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hence </a:t>
                </a:r>
                <a:r>
                  <a:rPr lang="en-US" dirty="0"/>
                  <a:t>deduce that </a:t>
                </a: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II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III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Solution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 </m:t>
                    </m:r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.</a:t>
                </a: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The given function is even function as it is defined on symmetric interval and it will satisfy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965827"/>
                <a:ext cx="8905461" cy="5388942"/>
              </a:xfrm>
              <a:blipFill rotWithShape="0">
                <a:blip r:embed="rId2"/>
                <a:stretch>
                  <a:fillRect l="-1027" r="-1095" b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22737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43005"/>
                <a:ext cx="8905461" cy="583471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cs typeface="Aparajita" panose="020B0604020202020204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Aparajita" panose="020B0604020202020204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Aparajita" panose="020B0604020202020204" pitchFamily="34" charset="0"/>
                </a:endParaRPr>
              </a:p>
              <a:p>
                <a:pPr marL="7366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−0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Aparajita" panose="020B0604020202020204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Aparajit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43005"/>
                <a:ext cx="8905461" cy="583471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𝑐𝑜𝑠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𝑛𝑥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l-GR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54" y="1050876"/>
                <a:ext cx="5472752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32327"/>
                <a:ext cx="8905461" cy="5024024"/>
              </a:xfrm>
            </p:spPr>
            <p:txBody>
              <a:bodyPr>
                <a:normAutofit fontScale="85000" lnSpcReduction="10000"/>
              </a:bodyPr>
              <a:lstStyle/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𝑛𝑥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32327"/>
                <a:ext cx="8905461" cy="5024024"/>
              </a:xfrm>
              <a:blipFill rotWithShape="0"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79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𝐂𝐥𝐚𝐢𝐦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𝐈</m:t>
                          </m:r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1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formulae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unc>
                        <m:funcPr>
                          <m:ctrlP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func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unc>
                        <m:funcPr>
                          <m:ctrlP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func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𝐂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𝐥𝐚𝐢𝐦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𝐈𝐈</m:t>
                          </m:r>
                        </m:e>
                      </m:d>
                      <m:r>
                        <a:rPr lang="en-US" sz="2400" b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: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𝟏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228299"/>
                <a:ext cx="8905461" cy="502402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Georgia" panose="02040502050405020303" pitchFamily="18" charset="0"/>
                          <a:ea typeface="Times New Roman" panose="02020603050405020304" pitchFamily="18" charset="0"/>
                          <a:cs typeface="Aldhabi"/>
                        </a:rPr>
                        <m:t>Take</m:t>
                      </m:r>
                      <m:r>
                        <m:rPr>
                          <m:nor/>
                        </m:rPr>
                        <a:rPr lang="en-US" smtClean="0">
                          <a:latin typeface="Georgia" panose="02040502050405020303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𝑥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</m:t>
                      </m:r>
                      <m:r>
                        <m:rPr>
                          <m:nor/>
                        </m:rPr>
                        <a:rPr lang="en-US" smtClean="0">
                          <a:latin typeface="Georgia" panose="02040502050405020303" pitchFamily="18" charset="0"/>
                          <a:ea typeface="Times New Roman" panose="02020603050405020304" pitchFamily="18" charset="0"/>
                          <a:cs typeface="Aldhabi"/>
                        </a:rPr>
                        <m:t>,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𝑛𝑥</m:t>
                      </m:r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indent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⟹0−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228299"/>
                <a:ext cx="8905461" cy="502402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6" y="1280313"/>
                <a:ext cx="8905461" cy="5024024"/>
              </a:xfrm>
            </p:spPr>
            <p:txBody>
              <a:bodyPr/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Add </a:t>
                </a:r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Eq.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𝐂𝐥𝐚𝐢𝐦</m:t>
                    </m:r>
                    <m:r>
                      <a:rPr lang="en-US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𝐂𝐥𝐚𝐢𝐦</m:t>
                    </m:r>
                    <m:r>
                      <a:rPr lang="en-US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𝐈𝐈</m:t>
                        </m:r>
                      </m:e>
                    </m:d>
                  </m:oMath>
                </a14:m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+…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+…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⟹2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+…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6" y="1280313"/>
                <a:ext cx="8905461" cy="5024024"/>
              </a:xfrm>
              <a:blipFill rotWithShape="0">
                <a:blip r:embed="rId2"/>
                <a:stretch>
                  <a:fillRect l="-102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𝐂𝐥𝐚𝐢𝐦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𝐈𝐈𝐈</m:t>
                          </m:r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𝐧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𝟐𝐧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400" b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017" y="100082"/>
                <a:ext cx="8905461" cy="112821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8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:r>
                  <a:rPr lang="en-US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Fourier series expansion of the function</a:t>
                </a:r>
                <a:endParaRPr lang="en-US" b="1" i="1" dirty="0" smtClean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;−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  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Deduce </a:t>
                </a:r>
                <a:r>
                  <a:rPr lang="en-US" b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tha</a:t>
                </a:r>
                <a:r>
                  <a:rPr lang="en-US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b="1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Solution </a:t>
                </a:r>
                <a:r>
                  <a:rPr lang="en-US" dirty="0" smtClean="0"/>
                  <a:t>: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;   0≤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;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dirty="0" smtClean="0">
                    <a:effectLst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/>
                  <a:t>The given function is </a:t>
                </a:r>
                <a:r>
                  <a:rPr lang="en-US" dirty="0" smtClean="0"/>
                  <a:t>Neither even nor odd </a:t>
                </a:r>
                <a:r>
                  <a:rPr lang="en-US" dirty="0"/>
                  <a:t>function </a:t>
                </a:r>
                <a:r>
                  <a:rPr lang="en-US" dirty="0" smtClean="0"/>
                  <a:t>.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032367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prstClr val="black"/>
                  </a:solidFill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7366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𝜋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7366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032367"/>
              </a:xfrm>
              <a:blipFill rotWithShape="0">
                <a:blip r:embed="rId2"/>
                <a:stretch>
                  <a:fillRect b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8905461" cy="6509982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8905461" cy="650998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𝒔𝒊𝒏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+0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1−2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"/>
                <a:ext cx="8905461" cy="63563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1−2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0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𝐂𝐥𝐚𝐢𝐦</m:t>
                      </m:r>
                      <m:r>
                        <a:rPr lang="en-US" sz="22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: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sub>
                        <m:sup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𝒏</m:t>
                                      </m:r>
                                      <m:r>
                                        <a:rPr lang="en-US" sz="2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r>
                                        <a:rPr lang="en-US" sz="2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2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Tak</a:t>
                </a:r>
                <a:r>
                  <a:rPr lang="en-US" sz="2200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e, </a:t>
                </a:r>
                <a14:m>
                  <m:oMath xmlns:m="http://schemas.openxmlformats.org/officeDocument/2006/math">
                    <m:r>
                      <a:rPr lang="en-IN" sz="2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 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=0</m:t>
                    </m:r>
                  </m:oMath>
                </a14:m>
                <a:r>
                  <a:rPr lang="en-US" sz="2200" dirty="0" smtClean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</a:t>
                </a:r>
                <a:r>
                  <a:rPr lang="en-US" sz="22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𝜋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4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ldhabi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ldhabi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𝑐𝑜𝑠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𝑛𝑥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  <m:t>1−2</m:t>
                                        </m:r>
                                        <m:d>
                                          <m:d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ldhabi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ldhabi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ldhabi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ldhabi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𝑠𝑖𝑛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𝑛𝑥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2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Since,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discontinuous at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=0</m:t>
                    </m:r>
                  </m:oMath>
                </a14:m>
                <a:r>
                  <a:rPr lang="en-US" sz="22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0</m:t>
                        </m:r>
                      </m:e>
                    </m:d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Pr>
                      <m:num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+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ldhabi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2</m:t>
                        </m:r>
                      </m:den>
                    </m:f>
                  </m:oMath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+0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r>
                        <a:rPr lang="en-IN" sz="2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⟹−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2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sz="22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0"/>
                <a:ext cx="8905461" cy="6356351"/>
              </a:xfrm>
              <a:blipFill rotWithShape="0"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Fourier series to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in the </a:t>
                </a:r>
                <a:r>
                  <a:rPr lang="en-US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interval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Solution 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r>
                  <a:rPr lang="en-US" dirty="0" smtClean="0">
                    <a:ea typeface="Times New Roman" panose="02020603050405020304" pitchFamily="18" charset="0"/>
                    <a:cs typeface="Aldhabi"/>
                  </a:rPr>
                  <a:t>Here</a:t>
                </a:r>
                <a:r>
                  <a:rPr lang="en-US" dirty="0"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sup>
                    </m:sSup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dirty="0" smtClean="0">
                    <a:effectLst/>
                    <a:ea typeface="Times New Roman" panose="02020603050405020304" pitchFamily="18" charset="0"/>
                    <a:cs typeface="Aldhabi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 given function is Neither even nor odd function </a:t>
                </a:r>
                <a:r>
                  <a:rPr lang="en-US" dirty="0" smtClean="0"/>
                  <a:t>.</a:t>
                </a:r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</m:sSub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b>
                        <m:sup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𝐿</m:t>
                          </m:r>
                        </m:sup>
                        <m:e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solidFill>
                    <a:prstClr val="black"/>
                  </a:solidFill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7" t="-971" r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0300"/>
                <a:ext cx="8905461" cy="5984840"/>
              </a:xfrm>
            </p:spPr>
            <p:txBody>
              <a:bodyPr>
                <a:normAutofit fontScale="85000" lnSpcReduction="10000"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b="1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𝑛𝑥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 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Here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, 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𝑎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 ;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𝑏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b="1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Note that,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𝒏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𝝅</m:t>
                            </m:r>
                          </m:e>
                        </m:d>
                      </m:e>
                    </m:func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𝒏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𝝅</m:t>
                            </m:r>
                          </m:e>
                        </m:d>
                      </m:e>
                    </m:func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and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−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𝒏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𝝅</m:t>
                            </m:r>
                          </m:e>
                        </m:d>
                      </m:e>
                    </m:func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=−</m:t>
                    </m:r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𝒏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ldhabi"/>
                              </a:rPr>
                              <m:t>𝝅</m:t>
                            </m:r>
                          </m:e>
                        </m:d>
                      </m:e>
                    </m:func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𝟎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 algn="l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0300"/>
                <a:ext cx="8905461" cy="5984840"/>
              </a:xfrm>
              <a:blipFill rotWithShape="0"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</a:t>
            </a:r>
            <a:r>
              <a:rPr lang="en-US" b="1" dirty="0" smtClean="0"/>
              <a:t>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856046"/>
              </p:ext>
            </p:extLst>
          </p:nvPr>
        </p:nvGraphicFramePr>
        <p:xfrm>
          <a:off x="106363" y="1152525"/>
          <a:ext cx="8905875" cy="5024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0299"/>
                <a:ext cx="8905461" cy="5930249"/>
              </a:xfrm>
            </p:spPr>
            <p:txBody>
              <a:bodyPr>
                <a:normAutofit fontScale="85000" lnSpcReduction="1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𝒔𝒊𝒏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b="1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𝑠𝑖𝑛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+1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𝑛𝑥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𝑛𝑐𝑜𝑠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𝑛𝑥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0299"/>
                <a:ext cx="8905461" cy="593024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22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967409"/>
                <a:ext cx="8905461" cy="5388942"/>
              </a:xfrm>
            </p:spPr>
            <p:txBody>
              <a:bodyPr>
                <a:noAutofit/>
              </a:bodyPr>
              <a:lstStyle/>
              <a:p>
                <a:pPr marL="0" marR="0" lv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200"/>
                  <a:buNone/>
                </a:pPr>
                <a:r>
                  <a:rPr lang="en-US" b="1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Fourier series of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;–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en-US" b="1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Solution </a:t>
                </a:r>
                <a:r>
                  <a:rPr lang="en-US" dirty="0" smtClean="0"/>
                  <a:t>: </a:t>
                </a:r>
                <a:r>
                  <a:rPr lang="en-US" dirty="0" smtClean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</a:t>
                </a:r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;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𝐿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.</a:t>
                </a:r>
                <a:endParaRPr lang="en-US" b="1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ldhabi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↬</m:t>
                      </m:r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𝒙</m:t>
                    </m:r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odd function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even function.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𝜋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967409"/>
                <a:ext cx="8905461" cy="5388942"/>
              </a:xfrm>
              <a:blipFill rotWithShape="0">
                <a:blip r:embed="rId2"/>
                <a:stretch>
                  <a:fillRect l="-1027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0299"/>
                <a:ext cx="8905461" cy="5943897"/>
              </a:xfrm>
            </p:spPr>
            <p:txBody>
              <a:bodyPr>
                <a:normAutofit fontScale="77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+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𝟐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𝒙</m:t>
                    </m:r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𝒄𝒐𝒔</m:t>
                        </m:r>
                      </m:fName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𝒏𝒙</m:t>
                        </m:r>
                      </m:e>
                    </m:func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odd function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𝒄𝒐𝒔</m:t>
                        </m:r>
                      </m:fName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𝒏𝒙</m:t>
                        </m:r>
                      </m:e>
                    </m:func>
                  </m:oMath>
                </a14:m>
                <a:r>
                  <a:rPr lang="en-US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even function.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=0+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0299"/>
                <a:ext cx="8905461" cy="5943897"/>
              </a:xfrm>
              <a:blipFill rotWithShape="0"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0299"/>
                <a:ext cx="8905461" cy="60803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𝒔𝒊𝒏</m:t>
                          </m:r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sz="2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ldhabi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𝒙</m:t>
                    </m:r>
                    <m:func>
                      <m:func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𝐬𝐢𝐧</m:t>
                        </m:r>
                      </m:fName>
                      <m:e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𝒏𝒙</m:t>
                        </m:r>
                      </m:e>
                    </m:func>
                  </m:oMath>
                </a14:m>
                <a:r>
                  <a:rPr lang="en-US" sz="2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even function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𝐬𝐢𝐧</m:t>
                        </m:r>
                      </m:fName>
                      <m:e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𝒏𝒙</m:t>
                        </m:r>
                      </m:e>
                    </m:func>
                  </m:oMath>
                </a14:m>
                <a:r>
                  <a:rPr lang="en-US" sz="2800" dirty="0">
                    <a:effectLst/>
                    <a:latin typeface="Georgia" panose="02040502050405020303" pitchFamily="18" charset="0"/>
                    <a:ea typeface="Times New Roman" panose="02020603050405020304" pitchFamily="18" charset="0"/>
                    <a:cs typeface="Aldhabi"/>
                  </a:rPr>
                  <a:t> is an odd function.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+0</m:t>
                      </m:r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+0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8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0299"/>
                <a:ext cx="8905461" cy="6080375"/>
              </a:xfrm>
              <a:blipFill rotWithShape="0"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2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7122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05461" cy="867327"/>
          </a:xfrm>
        </p:spPr>
        <p:txBody>
          <a:bodyPr/>
          <a:lstStyle/>
          <a:p>
            <a:r>
              <a:rPr lang="en-US" b="1" dirty="0"/>
              <a:t>Example </a:t>
            </a:r>
            <a:r>
              <a:rPr lang="en-US" b="1" dirty="0" smtClean="0"/>
              <a:t>11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867327"/>
                <a:ext cx="9037983" cy="529699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, −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,   0&lt;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;∀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then expand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in a Fourier series.</a:t>
                </a: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</a:t>
                </a:r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buNone/>
                </a:pPr>
                <a:r>
                  <a:rPr lang="en-US" dirty="0"/>
                  <a:t>Solution :</a:t>
                </a:r>
              </a:p>
              <a:p>
                <a:pPr marL="0" indent="0"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check function is odd OR even.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&lt;0, 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+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⟹−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𝜋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&lt;−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𝑥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&lt;0, 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𝜋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0</m:t>
                    </m:r>
                    <m:r>
                      <a:rPr lang="en-US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𝜋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,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−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𝜋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−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𝑥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=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	</a:t>
                </a:r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0" indent="0" algn="l">
                  <a:buNone/>
                </a:pP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	</a:t>
                </a:r>
                <a:endParaRPr lang="en-US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0&lt;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𝑥</m:t>
                    </m:r>
                    <m:r>
                      <a:rPr lang="en-US" b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&lt;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𝜋</m:t>
                    </m:r>
                    <m:r>
                      <a:rPr lang="en-US" b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, 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b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=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𝜋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−</m:t>
                    </m:r>
                    <m:r>
                      <a:rPr lang="en-US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ldhabi"/>
                      </a:rPr>
                      <m:t>𝑥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  <a:effectLst/>
                  <a:ea typeface="Calibri" panose="020F0502020204030204" pitchFamily="34" charset="0"/>
                  <a:cs typeface="Aldhabi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⟹0&lt;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−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𝑥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&lt;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𝜋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, 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𝜋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⟹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−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𝜋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&lt;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𝑥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&lt;0, 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−</m:t>
                          </m:r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𝜋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+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𝑥</m:t>
                      </m:r>
                      <m:r>
                        <a:rPr lang="en-US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=</m:t>
                      </m:r>
                      <m:r>
                        <a:rPr lang="en-US" b="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an even function.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867327"/>
                <a:ext cx="9037983" cy="5296990"/>
              </a:xfrm>
              <a:blipFill rotWithShape="0">
                <a:blip r:embed="rId2"/>
                <a:stretch>
                  <a:fillRect l="-877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91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175477"/>
                <a:ext cx="8905461" cy="5849798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0−0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 smtClean="0">
                  <a:effectLst/>
                  <a:ea typeface="Times New Roman" panose="02020603050405020304" pitchFamily="18" charset="0"/>
                  <a:cs typeface="Aldhabi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𝜋</m:t>
                      </m:r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175477"/>
                <a:ext cx="8905461" cy="58497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017" y="-141891"/>
                <a:ext cx="8905461" cy="635635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b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𝑳</m:t>
                          </m:r>
                        </m:sup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𝒄𝒐𝒔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𝒅𝒙</m:t>
                          </m:r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Here,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&amp;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𝑐𝑜𝑠</m:t>
                        </m:r>
                      </m:fName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𝑛𝑥</m:t>
                        </m:r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both are an even functions. So,</a:t>
                </a:r>
                <a14:m>
                  <m:oMath xmlns:m="http://schemas.openxmlformats.org/officeDocument/2006/math"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 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ldhabi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</m:ctrlPr>
                      </m:funcPr>
                      <m:fNam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𝒄𝒐𝒔</m:t>
                        </m:r>
                      </m:fName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ldhabi"/>
                          </a:rPr>
                          <m:t>𝒏𝒙</m:t>
                        </m:r>
                      </m:e>
                    </m:func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ldhabi"/>
                  </a:rPr>
                  <a:t> is an even function.</a:t>
                </a:r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𝑛𝑥</m:t>
                              </m:r>
                            </m:e>
                          </m:func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𝑛𝑥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ldhabi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0−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7366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ldhabi"/>
                        </a:rPr>
                        <m:t>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ldhabi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7" y="-141891"/>
                <a:ext cx="8905461" cy="6356351"/>
              </a:xfrm>
              <a:blipFill rotWithShape="0">
                <a:blip r:embed="rId2"/>
                <a:stretch>
                  <a:fillRect l="-1027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82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A.E.M. (2130002)                                                          Darshan Institute of engineering &amp; Technology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356"/>
                <a:ext cx="8905461" cy="588883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Hence the Fourier series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We get the required Fourier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ldhabi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ldhab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ldhabi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ldhabi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ldhabi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𝑐𝑜𝑠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ldhabi"/>
                            </a:rPr>
                            <m:t>𝑛𝑥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356"/>
                <a:ext cx="8905461" cy="5888836"/>
              </a:xfrm>
              <a:blipFill rotWithShape="0">
                <a:blip r:embed="rId3"/>
                <a:stretch>
                  <a:fillRect l="-1027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723F-93B8-42B5-83CE-B3F9BE5AFAD5}" type="slidenum">
              <a:rPr lang="en-US" smtClean="0"/>
              <a:pPr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50876"/>
                <a:ext cx="6864824" cy="12283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85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3021</Words>
  <Application>Microsoft Office PowerPoint</Application>
  <PresentationFormat>On-screen Show (4:3)</PresentationFormat>
  <Paragraphs>1253</Paragraphs>
  <Slides>143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8" baseType="lpstr">
      <vt:lpstr>Aldhabi</vt:lpstr>
      <vt:lpstr>Aparajita</vt:lpstr>
      <vt:lpstr>Arial</vt:lpstr>
      <vt:lpstr>Calibri</vt:lpstr>
      <vt:lpstr>Calibri Light</vt:lpstr>
      <vt:lpstr>Cambria</vt:lpstr>
      <vt:lpstr>Cambria Math</vt:lpstr>
      <vt:lpstr>Georgia</vt:lpstr>
      <vt:lpstr>Impact</vt:lpstr>
      <vt:lpstr>Open Sans</vt:lpstr>
      <vt:lpstr>Revue BT</vt:lpstr>
      <vt:lpstr>Shruti</vt:lpstr>
      <vt:lpstr>Times New Roman</vt:lpstr>
      <vt:lpstr>Wingdings</vt:lpstr>
      <vt:lpstr>Office Theme</vt:lpstr>
      <vt:lpstr>Unit-2 Fourier series &amp; Integral 2130002 – Advanced Engineering Mathematics</vt:lpstr>
      <vt:lpstr>Why Fourier series ?</vt:lpstr>
      <vt:lpstr>Dirichlet Condition for existence of Fourier series of f(x)</vt:lpstr>
      <vt:lpstr>Fourier Series in the interval (c,c+2L)</vt:lpstr>
      <vt:lpstr>Types of intervals</vt:lpstr>
      <vt:lpstr>Fourier Series in the interval (0,2L)</vt:lpstr>
      <vt:lpstr>Fourier Series in the interval (-L,L)</vt:lpstr>
      <vt:lpstr>Basic formulae</vt:lpstr>
      <vt:lpstr>Types of Functions</vt:lpstr>
      <vt:lpstr>Polynomial function</vt:lpstr>
      <vt:lpstr>Polynomial function</vt:lpstr>
      <vt:lpstr>Exponential function</vt:lpstr>
      <vt:lpstr>Exponential function</vt:lpstr>
      <vt:lpstr>Trigonometric function</vt:lpstr>
      <vt:lpstr>Trigonometric function</vt:lpstr>
      <vt:lpstr>Trigonometric Values</vt:lpstr>
      <vt:lpstr>Fourier Series in the interval (0,2L)</vt:lpstr>
      <vt:lpstr>Example 1</vt:lpstr>
      <vt:lpstr>PowerPoint Presentation</vt:lpstr>
      <vt:lpstr>PowerPoint Presentation</vt:lpstr>
      <vt:lpstr>PowerPoint Presentation</vt:lpstr>
      <vt:lpstr>Example 3</vt:lpstr>
      <vt:lpstr>PowerPoint Presentation</vt:lpstr>
      <vt:lpstr>PowerPoint Presentation</vt:lpstr>
      <vt:lpstr>PowerPoint Presentation</vt:lpstr>
      <vt:lpstr>Example 4</vt:lpstr>
      <vt:lpstr>PowerPoint Presentation</vt:lpstr>
      <vt:lpstr>PowerPoint Presentation</vt:lpstr>
      <vt:lpstr>PowerPoint Presentation</vt:lpstr>
      <vt:lpstr>PowerPoint Presentation</vt:lpstr>
      <vt:lpstr>Example 3</vt:lpstr>
      <vt:lpstr>PowerPoint Presentation</vt:lpstr>
      <vt:lpstr>PowerPoint Presentation</vt:lpstr>
      <vt:lpstr>PowerPoint Presentation</vt:lpstr>
      <vt:lpstr>PowerPoint Presentation</vt:lpstr>
      <vt:lpstr>Example 4</vt:lpstr>
      <vt:lpstr>PowerPoint Presentation</vt:lpstr>
      <vt:lpstr>PowerPoint Presentation</vt:lpstr>
      <vt:lpstr>PowerPoint Presentation</vt:lpstr>
      <vt:lpstr>Example 7</vt:lpstr>
      <vt:lpstr>Example 7</vt:lpstr>
      <vt:lpstr>PowerPoint Presentation</vt:lpstr>
      <vt:lpstr>PowerPoint Presentation</vt:lpstr>
      <vt:lpstr>PowerPoint Presentation</vt:lpstr>
      <vt:lpstr>PowerPoint Presentation</vt:lpstr>
      <vt:lpstr>Example 6</vt:lpstr>
      <vt:lpstr>PowerPoint Presentation</vt:lpstr>
      <vt:lpstr>PowerPoint Presentation</vt:lpstr>
      <vt:lpstr>PowerPoint Presentation</vt:lpstr>
      <vt:lpstr>PowerPoint Presentation</vt:lpstr>
      <vt:lpstr>Remark</vt:lpstr>
      <vt:lpstr>Fourier Series in the interval (-L,L)</vt:lpstr>
      <vt:lpstr>Even Function</vt:lpstr>
      <vt:lpstr>Even Function</vt:lpstr>
      <vt:lpstr>Even Function</vt:lpstr>
      <vt:lpstr>Odd Function</vt:lpstr>
      <vt:lpstr>Odd Function</vt:lpstr>
      <vt:lpstr>odd Function</vt:lpstr>
      <vt:lpstr>Fourier Series For Even Function</vt:lpstr>
      <vt:lpstr>Fourier Series For Odd Function</vt:lpstr>
      <vt:lpstr>Example 1</vt:lpstr>
      <vt:lpstr>PowerPoint Presentation</vt:lpstr>
      <vt:lpstr>PowerPoint Presentation</vt:lpstr>
      <vt:lpstr>Example 3</vt:lpstr>
      <vt:lpstr>PowerPoint Presentation</vt:lpstr>
      <vt:lpstr>PowerPoint Presentation</vt:lpstr>
      <vt:lpstr>PowerPoint Presentation</vt:lpstr>
      <vt:lpstr>Example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</vt:lpstr>
      <vt:lpstr>PowerPoint Presentation</vt:lpstr>
      <vt:lpstr>PowerPoint Presentation</vt:lpstr>
      <vt:lpstr>PowerPoint Presentation</vt:lpstr>
      <vt:lpstr>Claim (I): ∑1_(n=1)^∞▒1/n^2 =π^2/6</vt:lpstr>
      <vt:lpstr>Claim(II):∑1_(n=1)^∞▒(-1)^(n+1)/n^2 =π^2/12</vt:lpstr>
      <vt:lpstr>Claim (III): ∑1_(n=1)^∞▒1/(2n-1)^2 =π^2/8</vt:lpstr>
      <vt:lpstr>Example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6</vt:lpstr>
      <vt:lpstr>PowerPoint Presentation</vt:lpstr>
      <vt:lpstr>PowerPoint Presentation</vt:lpstr>
      <vt:lpstr>PowerPoint Presentation</vt:lpstr>
      <vt:lpstr>Example 5</vt:lpstr>
      <vt:lpstr>PowerPoint Presentation</vt:lpstr>
      <vt:lpstr>PowerPoint Presentation</vt:lpstr>
      <vt:lpstr>PowerPoint Presentation</vt:lpstr>
      <vt:lpstr>Example 11</vt:lpstr>
      <vt:lpstr>PowerPoint Presentation</vt:lpstr>
      <vt:lpstr>PowerPoint Presentation</vt:lpstr>
      <vt:lpstr>PowerPoint Presentation</vt:lpstr>
      <vt:lpstr>Half range cosine series in (0,L)</vt:lpstr>
      <vt:lpstr>Half range sine series in (0,L)</vt:lpstr>
      <vt:lpstr>Example 1</vt:lpstr>
      <vt:lpstr>PowerPoint Presentation</vt:lpstr>
      <vt:lpstr>PowerPoint Presentation</vt:lpstr>
      <vt:lpstr>PowerPoint Presentation</vt:lpstr>
      <vt:lpstr>Example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</vt:lpstr>
      <vt:lpstr>PowerPoint Presentation</vt:lpstr>
      <vt:lpstr>PowerPoint Presentation</vt:lpstr>
      <vt:lpstr>Example 1</vt:lpstr>
      <vt:lpstr>PowerPoint Presentation</vt:lpstr>
      <vt:lpstr>PowerPoint Presentation</vt:lpstr>
      <vt:lpstr>Example 5</vt:lpstr>
      <vt:lpstr>PowerPoint Presentation</vt:lpstr>
      <vt:lpstr>PowerPoint Presentation</vt:lpstr>
      <vt:lpstr>PowerPoint Presentation</vt:lpstr>
      <vt:lpstr>Fourier Integrals</vt:lpstr>
      <vt:lpstr>Fourier Cosine Integral</vt:lpstr>
      <vt:lpstr>Fourier sine Integral</vt:lpstr>
      <vt:lpstr>Example 1</vt:lpstr>
      <vt:lpstr>PowerPoint Presentation</vt:lpstr>
      <vt:lpstr>PowerPoint Presentation</vt:lpstr>
      <vt:lpstr>PowerPoint Presentation</vt:lpstr>
      <vt:lpstr>Example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</vt:lpstr>
      <vt:lpstr>PowerPoint Presentation</vt:lpstr>
      <vt:lpstr>PowerPoint Presentation</vt:lpstr>
      <vt:lpstr>Fourier Transform</vt:lpstr>
      <vt:lpstr>Fourier Cosine Transform</vt:lpstr>
      <vt:lpstr>Fourier sine Transform</vt:lpstr>
      <vt:lpstr>Example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DIET</dc:creator>
  <cp:lastModifiedBy>NAIMISH</cp:lastModifiedBy>
  <cp:revision>760</cp:revision>
  <dcterms:created xsi:type="dcterms:W3CDTF">2017-02-09T15:39:12Z</dcterms:created>
  <dcterms:modified xsi:type="dcterms:W3CDTF">2017-07-20T10:32:16Z</dcterms:modified>
</cp:coreProperties>
</file>